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817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00" y="1015305"/>
            <a:ext cx="228600" cy="228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85900" y="952500"/>
            <a:ext cx="2564606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FAF9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마케팅팀 · Weekly Report</a:t>
            </a:r>
            <a:endParaRPr lang="en-US" sz="1800" dirty="0"/>
          </a:p>
        </p:txBody>
      </p:sp>
      <p:sp>
        <p:nvSpPr>
          <p:cNvPr id="4" name="Text 1"/>
          <p:cNvSpPr/>
          <p:nvPr/>
        </p:nvSpPr>
        <p:spPr>
          <a:xfrm>
            <a:off x="14080480" y="952500"/>
            <a:ext cx="3156456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spc="144" kern="0" dirty="0">
                <a:solidFill>
                  <a:srgbClr val="A09D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2026.05.18 → 2026.05.24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1143000" y="2921422"/>
            <a:ext cx="13735050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spc="324" kern="0" dirty="0">
                <a:solidFill>
                  <a:srgbClr val="CC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4 · PERFORMANCE REVIEW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1143000" y="3542407"/>
            <a:ext cx="13735050" cy="21182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7800" spc="-273" kern="0" dirty="0">
                <a:solidFill>
                  <a:srgbClr val="FAF9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주간 마케팅 성과 보고 </a:t>
            </a:r>
            <a:pPr algn="l" indent="0" marL="0">
              <a:lnSpc>
                <a:spcPct val="105000"/>
              </a:lnSpc>
              <a:buNone/>
            </a:pPr>
            <a:r>
              <a:rPr lang="en-US" sz="7800" spc="-273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W1 — W4.</a:t>
            </a:r>
            <a:endParaRPr lang="en-US" sz="7800" dirty="0"/>
          </a:p>
        </p:txBody>
      </p:sp>
      <p:sp>
        <p:nvSpPr>
          <p:cNvPr id="7" name="Text 4"/>
          <p:cNvSpPr/>
          <p:nvPr/>
        </p:nvSpPr>
        <p:spPr>
          <a:xfrm>
            <a:off x="1143000" y="5889278"/>
            <a:ext cx="13735050" cy="923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250" dirty="0">
                <a:solidFill>
                  <a:srgbClr val="A09D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광고 효율 반등, 채널 간 격차 확대, 그리고 신규 유입 감소. 네 가지 주차의 흐름과 다음 한 주의 의사결정을 정리합니다.</a:t>
            </a:r>
            <a:endParaRPr lang="en-US" sz="2250" dirty="0"/>
          </a:p>
        </p:txBody>
      </p:sp>
      <p:sp>
        <p:nvSpPr>
          <p:cNvPr id="8" name="Text 5"/>
          <p:cNvSpPr/>
          <p:nvPr/>
        </p:nvSpPr>
        <p:spPr>
          <a:xfrm>
            <a:off x="1143000" y="8980215"/>
            <a:ext cx="2326853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FAF9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보고 주차 </a:t>
            </a:r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A09D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W4 (vs W3)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3927053" y="8980215"/>
            <a:ext cx="2382069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FAF9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작성 </a:t>
            </a:r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A09D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마케팅팀 그로스 셀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6766322" y="8980215"/>
            <a:ext cx="2579638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FAF9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회의 </a:t>
            </a:r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A09D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월요일 그로스 위클리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16571491" y="8389665"/>
            <a:ext cx="649709" cy="9829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4800" spc="-192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52500"/>
            <a:ext cx="998637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spc="108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검증 가설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6086013" y="1042988"/>
            <a:ext cx="1135187" cy="2114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75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다음 2–4주 안에 확인</a:t>
            </a:r>
            <a:endParaRPr lang="en-US" sz="975" dirty="0"/>
          </a:p>
        </p:txBody>
      </p:sp>
      <p:sp>
        <p:nvSpPr>
          <p:cNvPr id="4" name="Shape 2"/>
          <p:cNvSpPr/>
          <p:nvPr/>
        </p:nvSpPr>
        <p:spPr>
          <a:xfrm>
            <a:off x="1143000" y="1478235"/>
            <a:ext cx="609600" cy="38100"/>
          </a:xfrm>
          <a:prstGeom prst="roundRect">
            <a:avLst>
              <a:gd name="adj" fmla="val 50000"/>
            </a:avLst>
          </a:prstGeom>
          <a:solidFill>
            <a:srgbClr val="CC785C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1687785"/>
            <a:ext cx="16482060" cy="7086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4800" spc="-120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두 개의 가설로 다음 주 액션을 설계합니다.</a:t>
            </a:r>
            <a:endParaRPr lang="en-US" sz="4800" dirty="0"/>
          </a:p>
        </p:txBody>
      </p:sp>
      <p:sp>
        <p:nvSpPr>
          <p:cNvPr id="6" name="Shape 4"/>
          <p:cNvSpPr/>
          <p:nvPr/>
        </p:nvSpPr>
        <p:spPr>
          <a:xfrm>
            <a:off x="1143000" y="2891730"/>
            <a:ext cx="7829550" cy="6557070"/>
          </a:xfrm>
          <a:prstGeom prst="roundRect">
            <a:avLst>
              <a:gd name="adj" fmla="val 1743"/>
            </a:avLst>
          </a:prstGeom>
          <a:solidFill>
            <a:srgbClr val="FAF9F5"/>
          </a:solidFill>
          <a:ln w="9525">
            <a:solidFill>
              <a:srgbClr val="E6DF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7825" y="3434655"/>
            <a:ext cx="7024497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b="1" spc="198" kern="0" dirty="0">
                <a:solidFill>
                  <a:srgbClr val="CC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H1 · 반등의 재현성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1647825" y="4026098"/>
            <a:ext cx="7024497" cy="97720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550" spc="-25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W4 ROAS 급등이 계절성·이벤트 효과라면, 동일 조건의 캠페인을 다시 돌렸을 때 재현될 것이다.</a:t>
            </a:r>
            <a:endParaRPr lang="en-US" sz="2550" dirty="0"/>
          </a:p>
        </p:txBody>
      </p:sp>
      <p:sp>
        <p:nvSpPr>
          <p:cNvPr id="9" name="Shape 7"/>
          <p:cNvSpPr/>
          <p:nvPr/>
        </p:nvSpPr>
        <p:spPr>
          <a:xfrm>
            <a:off x="1647825" y="8037314"/>
            <a:ext cx="68199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10" name="Text 8"/>
          <p:cNvSpPr/>
          <p:nvPr/>
        </p:nvSpPr>
        <p:spPr>
          <a:xfrm>
            <a:off x="1647825" y="8256389"/>
            <a:ext cx="7024497" cy="6875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1414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검증 방법. </a:t>
            </a:r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동일 크리에이티브·예산·시점 조합으로 8주 후 반복 실험. ROAS ≥ 3.7 회복 여부로 판정.</a:t>
            </a:r>
            <a:endParaRPr lang="en-US" sz="1650" dirty="0"/>
          </a:p>
        </p:txBody>
      </p:sp>
      <p:sp>
        <p:nvSpPr>
          <p:cNvPr id="11" name="Shape 9"/>
          <p:cNvSpPr/>
          <p:nvPr/>
        </p:nvSpPr>
        <p:spPr>
          <a:xfrm>
            <a:off x="9315450" y="2891730"/>
            <a:ext cx="7829550" cy="6557070"/>
          </a:xfrm>
          <a:prstGeom prst="roundRect">
            <a:avLst>
              <a:gd name="adj" fmla="val 1743"/>
            </a:avLst>
          </a:prstGeom>
          <a:solidFill>
            <a:srgbClr val="EFE9DE"/>
          </a:solidFill>
          <a:ln/>
        </p:spPr>
      </p:sp>
      <p:sp>
        <p:nvSpPr>
          <p:cNvPr id="12" name="Text 10"/>
          <p:cNvSpPr/>
          <p:nvPr/>
        </p:nvSpPr>
        <p:spPr>
          <a:xfrm>
            <a:off x="9820275" y="3434655"/>
            <a:ext cx="7024497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b="1" spc="198" kern="0" dirty="0">
                <a:solidFill>
                  <a:srgbClr val="CC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 · 이메일 채널 확장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9820275" y="4026098"/>
            <a:ext cx="7024497" cy="97720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550" spc="-25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이메일 채널 예산을 50만원 → 150만원으로 3배 늘려도 ROAS 6.0 이상은 유지될 것이다.</a:t>
            </a:r>
            <a:endParaRPr lang="en-US" sz="2550" dirty="0"/>
          </a:p>
        </p:txBody>
      </p:sp>
      <p:sp>
        <p:nvSpPr>
          <p:cNvPr id="14" name="Shape 12"/>
          <p:cNvSpPr/>
          <p:nvPr/>
        </p:nvSpPr>
        <p:spPr>
          <a:xfrm>
            <a:off x="9820275" y="8037314"/>
            <a:ext cx="68199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15" name="Text 13"/>
          <p:cNvSpPr/>
          <p:nvPr/>
        </p:nvSpPr>
        <p:spPr>
          <a:xfrm>
            <a:off x="9820275" y="8256389"/>
            <a:ext cx="7024497" cy="6875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1414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검증 방법. </a:t>
            </a:r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2주간 단계적 증액(50→100→150). 임계점 도달 시 ROAS가 어디서 꺾이는지 측정.</a:t>
            </a:r>
            <a:endParaRPr lang="en-US" sz="1650" dirty="0"/>
          </a:p>
        </p:txBody>
      </p:sp>
      <p:sp>
        <p:nvSpPr>
          <p:cNvPr id="16" name="Text 14"/>
          <p:cNvSpPr/>
          <p:nvPr/>
        </p:nvSpPr>
        <p:spPr>
          <a:xfrm>
            <a:off x="1143000" y="9602167"/>
            <a:ext cx="2314798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주간 마케팅 성과 보고 · W1–W4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16620679" y="9602167"/>
            <a:ext cx="600521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12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52500"/>
            <a:ext cx="1524595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spc="108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· 권고 액션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5565785" y="1042988"/>
            <a:ext cx="1655415" cy="2114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75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다음 주 (W5) 실행 / 우선순위 순</a:t>
            </a:r>
            <a:endParaRPr lang="en-US" sz="975" dirty="0"/>
          </a:p>
        </p:txBody>
      </p:sp>
      <p:sp>
        <p:nvSpPr>
          <p:cNvPr id="4" name="Shape 2"/>
          <p:cNvSpPr/>
          <p:nvPr/>
        </p:nvSpPr>
        <p:spPr>
          <a:xfrm>
            <a:off x="1143000" y="1478235"/>
            <a:ext cx="609600" cy="38100"/>
          </a:xfrm>
          <a:prstGeom prst="roundRect">
            <a:avLst>
              <a:gd name="adj" fmla="val 50000"/>
            </a:avLst>
          </a:prstGeom>
          <a:solidFill>
            <a:srgbClr val="CC785C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1687785"/>
            <a:ext cx="16482060" cy="7086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4800" spc="-120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긴급 1건, 중요 2건, 검토 2건.</a:t>
            </a:r>
            <a:endParaRPr lang="en-US" sz="4800" dirty="0"/>
          </a:p>
        </p:txBody>
      </p:sp>
      <p:sp>
        <p:nvSpPr>
          <p:cNvPr id="6" name="Shape 4"/>
          <p:cNvSpPr/>
          <p:nvPr/>
        </p:nvSpPr>
        <p:spPr>
          <a:xfrm>
            <a:off x="1143000" y="3554611"/>
            <a:ext cx="2247900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7" name="Text 5"/>
          <p:cNvSpPr/>
          <p:nvPr/>
        </p:nvSpPr>
        <p:spPr>
          <a:xfrm>
            <a:off x="1143000" y="3063180"/>
            <a:ext cx="2324100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spc="9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우선순위</a:t>
            </a:r>
            <a:endParaRPr lang="en-US" sz="1650" dirty="0"/>
          </a:p>
        </p:txBody>
      </p:sp>
      <p:sp>
        <p:nvSpPr>
          <p:cNvPr id="8" name="Shape 6"/>
          <p:cNvSpPr/>
          <p:nvPr/>
        </p:nvSpPr>
        <p:spPr>
          <a:xfrm>
            <a:off x="3390900" y="3554611"/>
            <a:ext cx="4914900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9" name="Text 7"/>
          <p:cNvSpPr/>
          <p:nvPr/>
        </p:nvSpPr>
        <p:spPr>
          <a:xfrm>
            <a:off x="3390900" y="3063180"/>
            <a:ext cx="5062347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spc="9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항목</a:t>
            </a:r>
            <a:endParaRPr lang="en-US" sz="1650" dirty="0"/>
          </a:p>
        </p:txBody>
      </p:sp>
      <p:sp>
        <p:nvSpPr>
          <p:cNvPr id="10" name="Shape 8"/>
          <p:cNvSpPr/>
          <p:nvPr/>
        </p:nvSpPr>
        <p:spPr>
          <a:xfrm>
            <a:off x="8305800" y="3554611"/>
            <a:ext cx="8839200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11" name="Text 9"/>
          <p:cNvSpPr/>
          <p:nvPr/>
        </p:nvSpPr>
        <p:spPr>
          <a:xfrm>
            <a:off x="8305800" y="3063180"/>
            <a:ext cx="9104376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spc="9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실행 내용</a:t>
            </a:r>
            <a:endParaRPr lang="en-US" sz="1650" dirty="0"/>
          </a:p>
        </p:txBody>
      </p:sp>
      <p:sp>
        <p:nvSpPr>
          <p:cNvPr id="12" name="Shape 10"/>
          <p:cNvSpPr/>
          <p:nvPr/>
        </p:nvSpPr>
        <p:spPr>
          <a:xfrm>
            <a:off x="1143000" y="4719489"/>
            <a:ext cx="22479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13" name="Shape 11"/>
          <p:cNvSpPr/>
          <p:nvPr/>
        </p:nvSpPr>
        <p:spPr>
          <a:xfrm>
            <a:off x="1143000" y="3759398"/>
            <a:ext cx="857548" cy="439043"/>
          </a:xfrm>
          <a:prstGeom prst="roundRect">
            <a:avLst>
              <a:gd name="adj" fmla="val 50000"/>
            </a:avLst>
          </a:prstGeom>
          <a:solidFill>
            <a:srgbClr val="C64545">
              <a:alpha val="12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1295400" y="3816548"/>
            <a:ext cx="628948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C64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긴급</a:t>
            </a:r>
            <a:endParaRPr lang="en-US" sz="1650" dirty="0"/>
          </a:p>
        </p:txBody>
      </p:sp>
      <p:sp>
        <p:nvSpPr>
          <p:cNvPr id="15" name="Shape 13"/>
          <p:cNvSpPr/>
          <p:nvPr/>
        </p:nvSpPr>
        <p:spPr>
          <a:xfrm>
            <a:off x="3390900" y="4719489"/>
            <a:ext cx="49149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16" name="Text 14"/>
          <p:cNvSpPr/>
          <p:nvPr/>
        </p:nvSpPr>
        <p:spPr>
          <a:xfrm>
            <a:off x="3390900" y="3759398"/>
            <a:ext cx="4709160" cy="45147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spc="-21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디스플레이 채널 즉시 점검</a:t>
            </a:r>
            <a:endParaRPr lang="en-US" sz="2100" dirty="0"/>
          </a:p>
        </p:txBody>
      </p:sp>
      <p:sp>
        <p:nvSpPr>
          <p:cNvPr id="17" name="Text 15"/>
          <p:cNvSpPr/>
          <p:nvPr/>
        </p:nvSpPr>
        <p:spPr>
          <a:xfrm>
            <a:off x="3390900" y="4229919"/>
            <a:ext cx="4709160" cy="3419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6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ROAS 0.45 · 손실 누적 중</a:t>
            </a:r>
            <a:endParaRPr lang="en-US" sz="1650" dirty="0"/>
          </a:p>
        </p:txBody>
      </p:sp>
      <p:sp>
        <p:nvSpPr>
          <p:cNvPr id="18" name="Shape 16"/>
          <p:cNvSpPr/>
          <p:nvPr/>
        </p:nvSpPr>
        <p:spPr>
          <a:xfrm>
            <a:off x="8305800" y="4719489"/>
            <a:ext cx="88392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19" name="Text 17"/>
          <p:cNvSpPr/>
          <p:nvPr/>
        </p:nvSpPr>
        <p:spPr>
          <a:xfrm>
            <a:off x="8305800" y="3754636"/>
            <a:ext cx="9104376" cy="81245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3D3D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예산 동결 또는 타겟·크리에이티브 전면 교체. ROAS 1.0 회복 못 하면 W6에 종료.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1143000" y="5884366"/>
            <a:ext cx="22479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21" name="Shape 19"/>
          <p:cNvSpPr/>
          <p:nvPr/>
        </p:nvSpPr>
        <p:spPr>
          <a:xfrm>
            <a:off x="1143000" y="4924276"/>
            <a:ext cx="857548" cy="439043"/>
          </a:xfrm>
          <a:prstGeom prst="roundRect">
            <a:avLst>
              <a:gd name="adj" fmla="val 50000"/>
            </a:avLst>
          </a:prstGeom>
          <a:solidFill>
            <a:srgbClr val="D4A017">
              <a:alpha val="16000"/>
            </a:srgbClr>
          </a:solidFill>
          <a:ln/>
        </p:spPr>
      </p:sp>
      <p:sp>
        <p:nvSpPr>
          <p:cNvPr id="22" name="Text 20"/>
          <p:cNvSpPr/>
          <p:nvPr/>
        </p:nvSpPr>
        <p:spPr>
          <a:xfrm>
            <a:off x="1295400" y="4981426"/>
            <a:ext cx="628948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A37C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중요</a:t>
            </a:r>
            <a:endParaRPr lang="en-US" sz="1650" dirty="0"/>
          </a:p>
        </p:txBody>
      </p:sp>
      <p:sp>
        <p:nvSpPr>
          <p:cNvPr id="23" name="Shape 21"/>
          <p:cNvSpPr/>
          <p:nvPr/>
        </p:nvSpPr>
        <p:spPr>
          <a:xfrm>
            <a:off x="3390900" y="5884366"/>
            <a:ext cx="49149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24" name="Text 22"/>
          <p:cNvSpPr/>
          <p:nvPr/>
        </p:nvSpPr>
        <p:spPr>
          <a:xfrm>
            <a:off x="3390900" y="4924276"/>
            <a:ext cx="4709160" cy="45147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spc="-21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이메일 채널 예산 확대 테스트</a:t>
            </a:r>
            <a:endParaRPr lang="en-US" sz="2100" dirty="0"/>
          </a:p>
        </p:txBody>
      </p:sp>
      <p:sp>
        <p:nvSpPr>
          <p:cNvPr id="25" name="Text 23"/>
          <p:cNvSpPr/>
          <p:nvPr/>
        </p:nvSpPr>
        <p:spPr>
          <a:xfrm>
            <a:off x="3390900" y="5394796"/>
            <a:ext cx="4709160" cy="3419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6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ROAS 8.20 · 확장 여지</a:t>
            </a:r>
            <a:endParaRPr lang="en-US" sz="1650" dirty="0"/>
          </a:p>
        </p:txBody>
      </p:sp>
      <p:sp>
        <p:nvSpPr>
          <p:cNvPr id="26" name="Shape 24"/>
          <p:cNvSpPr/>
          <p:nvPr/>
        </p:nvSpPr>
        <p:spPr>
          <a:xfrm>
            <a:off x="8305800" y="5884366"/>
            <a:ext cx="88392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27" name="Text 25"/>
          <p:cNvSpPr/>
          <p:nvPr/>
        </p:nvSpPr>
        <p:spPr>
          <a:xfrm>
            <a:off x="8305800" y="4919514"/>
            <a:ext cx="9104376" cy="81245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3D3D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현 50만원 → 100만원 → 150만원 단계적 증액. 임계점에서의 ROAS 변화 측정.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1143000" y="7049244"/>
            <a:ext cx="22479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29" name="Shape 27"/>
          <p:cNvSpPr/>
          <p:nvPr/>
        </p:nvSpPr>
        <p:spPr>
          <a:xfrm>
            <a:off x="1143000" y="6089154"/>
            <a:ext cx="857548" cy="439043"/>
          </a:xfrm>
          <a:prstGeom prst="roundRect">
            <a:avLst>
              <a:gd name="adj" fmla="val 50000"/>
            </a:avLst>
          </a:prstGeom>
          <a:solidFill>
            <a:srgbClr val="D4A017">
              <a:alpha val="1600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1295400" y="6146304"/>
            <a:ext cx="628948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A37C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중요</a:t>
            </a:r>
            <a:endParaRPr lang="en-US" sz="1650" dirty="0"/>
          </a:p>
        </p:txBody>
      </p:sp>
      <p:sp>
        <p:nvSpPr>
          <p:cNvPr id="31" name="Shape 29"/>
          <p:cNvSpPr/>
          <p:nvPr/>
        </p:nvSpPr>
        <p:spPr>
          <a:xfrm>
            <a:off x="3390900" y="7049244"/>
            <a:ext cx="49149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32" name="Text 30"/>
          <p:cNvSpPr/>
          <p:nvPr/>
        </p:nvSpPr>
        <p:spPr>
          <a:xfrm>
            <a:off x="3390900" y="6089154"/>
            <a:ext cx="4709160" cy="45147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spc="-21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신규 유입 확대 전략 수립</a:t>
            </a:r>
            <a:endParaRPr lang="en-US" sz="2100" dirty="0"/>
          </a:p>
        </p:txBody>
      </p:sp>
      <p:sp>
        <p:nvSpPr>
          <p:cNvPr id="33" name="Text 31"/>
          <p:cNvSpPr/>
          <p:nvPr/>
        </p:nvSpPr>
        <p:spPr>
          <a:xfrm>
            <a:off x="3390900" y="6559674"/>
            <a:ext cx="4709160" cy="3419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6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신규 비중 −20%p · 4주 연속 하락</a:t>
            </a:r>
            <a:endParaRPr lang="en-US" sz="1650" dirty="0"/>
          </a:p>
        </p:txBody>
      </p:sp>
      <p:sp>
        <p:nvSpPr>
          <p:cNvPr id="34" name="Shape 32"/>
          <p:cNvSpPr/>
          <p:nvPr/>
        </p:nvSpPr>
        <p:spPr>
          <a:xfrm>
            <a:off x="8305800" y="7049244"/>
            <a:ext cx="88392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35" name="Text 33"/>
          <p:cNvSpPr/>
          <p:nvPr/>
        </p:nvSpPr>
        <p:spPr>
          <a:xfrm>
            <a:off x="8305800" y="6084391"/>
            <a:ext cx="9104376" cy="81245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3D3D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상단 퍼널(인지도) 캠페인 강화 혹은 신규 채널 테스트 계획. 2주 내 안 수립.</a:t>
            </a:r>
            <a:endParaRPr lang="en-US" sz="1800" dirty="0"/>
          </a:p>
        </p:txBody>
      </p:sp>
      <p:sp>
        <p:nvSpPr>
          <p:cNvPr id="36" name="Shape 34"/>
          <p:cNvSpPr/>
          <p:nvPr/>
        </p:nvSpPr>
        <p:spPr>
          <a:xfrm>
            <a:off x="1143000" y="8214122"/>
            <a:ext cx="22479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37" name="Shape 35"/>
          <p:cNvSpPr/>
          <p:nvPr/>
        </p:nvSpPr>
        <p:spPr>
          <a:xfrm>
            <a:off x="1143000" y="7254032"/>
            <a:ext cx="857548" cy="439043"/>
          </a:xfrm>
          <a:prstGeom prst="roundRect">
            <a:avLst>
              <a:gd name="adj" fmla="val 50000"/>
            </a:avLst>
          </a:prstGeom>
          <a:solidFill>
            <a:srgbClr val="5DB872">
              <a:alpha val="1500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1295400" y="7311182"/>
            <a:ext cx="628948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3F8A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검토</a:t>
            </a:r>
            <a:endParaRPr lang="en-US" sz="1650" dirty="0"/>
          </a:p>
        </p:txBody>
      </p:sp>
      <p:sp>
        <p:nvSpPr>
          <p:cNvPr id="39" name="Shape 37"/>
          <p:cNvSpPr/>
          <p:nvPr/>
        </p:nvSpPr>
        <p:spPr>
          <a:xfrm>
            <a:off x="3390900" y="8214122"/>
            <a:ext cx="49149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40" name="Text 38"/>
          <p:cNvSpPr/>
          <p:nvPr/>
        </p:nvSpPr>
        <p:spPr>
          <a:xfrm>
            <a:off x="3390900" y="7254032"/>
            <a:ext cx="4709160" cy="45147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spc="-21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W4 성과 원인 분석</a:t>
            </a:r>
            <a:endParaRPr lang="en-US" sz="2100" dirty="0"/>
          </a:p>
        </p:txBody>
      </p:sp>
      <p:sp>
        <p:nvSpPr>
          <p:cNvPr id="41" name="Text 39"/>
          <p:cNvSpPr/>
          <p:nvPr/>
        </p:nvSpPr>
        <p:spPr>
          <a:xfrm>
            <a:off x="3390900" y="7724552"/>
            <a:ext cx="4709160" cy="3419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6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반등의 재현 가능성 확인</a:t>
            </a:r>
            <a:endParaRPr lang="en-US" sz="1650" dirty="0"/>
          </a:p>
        </p:txBody>
      </p:sp>
      <p:sp>
        <p:nvSpPr>
          <p:cNvPr id="42" name="Shape 40"/>
          <p:cNvSpPr/>
          <p:nvPr/>
        </p:nvSpPr>
        <p:spPr>
          <a:xfrm>
            <a:off x="8305800" y="8214122"/>
            <a:ext cx="88392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43" name="Text 41"/>
          <p:cNvSpPr/>
          <p:nvPr/>
        </p:nvSpPr>
        <p:spPr>
          <a:xfrm>
            <a:off x="8305800" y="7249269"/>
            <a:ext cx="9104376" cy="81245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3D3D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시즌·이벤트·크리에이티브 중 어떤 요인이 ROAS 급등을 견인했는지 분해.</a:t>
            </a:r>
            <a:endParaRPr lang="en-US" sz="1800" dirty="0"/>
          </a:p>
        </p:txBody>
      </p:sp>
      <p:sp>
        <p:nvSpPr>
          <p:cNvPr id="44" name="Shape 42"/>
          <p:cNvSpPr/>
          <p:nvPr/>
        </p:nvSpPr>
        <p:spPr>
          <a:xfrm>
            <a:off x="1143000" y="9379000"/>
            <a:ext cx="22479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45" name="Shape 43"/>
          <p:cNvSpPr/>
          <p:nvPr/>
        </p:nvSpPr>
        <p:spPr>
          <a:xfrm>
            <a:off x="1143000" y="8418909"/>
            <a:ext cx="857548" cy="439043"/>
          </a:xfrm>
          <a:prstGeom prst="roundRect">
            <a:avLst>
              <a:gd name="adj" fmla="val 50000"/>
            </a:avLst>
          </a:prstGeom>
          <a:solidFill>
            <a:srgbClr val="5DB872">
              <a:alpha val="15000"/>
            </a:srgbClr>
          </a:solidFill>
          <a:ln/>
        </p:spPr>
      </p:sp>
      <p:sp>
        <p:nvSpPr>
          <p:cNvPr id="46" name="Text 44"/>
          <p:cNvSpPr/>
          <p:nvPr/>
        </p:nvSpPr>
        <p:spPr>
          <a:xfrm>
            <a:off x="1295400" y="8476059"/>
            <a:ext cx="628948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3F8A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검토</a:t>
            </a:r>
            <a:endParaRPr lang="en-US" sz="1650" dirty="0"/>
          </a:p>
        </p:txBody>
      </p:sp>
      <p:sp>
        <p:nvSpPr>
          <p:cNvPr id="47" name="Shape 45"/>
          <p:cNvSpPr/>
          <p:nvPr/>
        </p:nvSpPr>
        <p:spPr>
          <a:xfrm>
            <a:off x="3390900" y="9379000"/>
            <a:ext cx="49149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48" name="Text 46"/>
          <p:cNvSpPr/>
          <p:nvPr/>
        </p:nvSpPr>
        <p:spPr>
          <a:xfrm>
            <a:off x="3390900" y="8418909"/>
            <a:ext cx="4709160" cy="45147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spc="-21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SNS 어트리뷰션 모델 개선</a:t>
            </a:r>
            <a:endParaRPr lang="en-US" sz="2100" dirty="0"/>
          </a:p>
        </p:txBody>
      </p:sp>
      <p:sp>
        <p:nvSpPr>
          <p:cNvPr id="49" name="Text 47"/>
          <p:cNvSpPr/>
          <p:nvPr/>
        </p:nvSpPr>
        <p:spPr>
          <a:xfrm>
            <a:off x="3390900" y="8889429"/>
            <a:ext cx="4709160" cy="3419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6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시차 효과 ×3.9 누락 중</a:t>
            </a:r>
            <a:endParaRPr lang="en-US" sz="1650" dirty="0"/>
          </a:p>
        </p:txBody>
      </p:sp>
      <p:sp>
        <p:nvSpPr>
          <p:cNvPr id="50" name="Shape 48"/>
          <p:cNvSpPr/>
          <p:nvPr/>
        </p:nvSpPr>
        <p:spPr>
          <a:xfrm>
            <a:off x="8305800" y="9379000"/>
            <a:ext cx="88392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51" name="Text 49"/>
          <p:cNvSpPr/>
          <p:nvPr/>
        </p:nvSpPr>
        <p:spPr>
          <a:xfrm>
            <a:off x="8305800" y="8414147"/>
            <a:ext cx="9104376" cy="81245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3D3D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직접 전환 외 후속 검색 전환을 포함한 통합 ROAS 측정 체계 도입 검토.</a:t>
            </a:r>
            <a:endParaRPr lang="en-US" sz="1800" dirty="0"/>
          </a:p>
        </p:txBody>
      </p:sp>
      <p:sp>
        <p:nvSpPr>
          <p:cNvPr id="52" name="Text 50"/>
          <p:cNvSpPr/>
          <p:nvPr/>
        </p:nvSpPr>
        <p:spPr>
          <a:xfrm>
            <a:off x="1143000" y="9602167"/>
            <a:ext cx="2314798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주간 마케팅 성과 보고 · W1–W4</a:t>
            </a:r>
            <a:endParaRPr lang="en-US" sz="1350" dirty="0"/>
          </a:p>
        </p:txBody>
      </p:sp>
      <p:sp>
        <p:nvSpPr>
          <p:cNvPr id="53" name="Text 51"/>
          <p:cNvSpPr/>
          <p:nvPr/>
        </p:nvSpPr>
        <p:spPr>
          <a:xfrm>
            <a:off x="16633403" y="9602167"/>
            <a:ext cx="587797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12</a:t>
            </a:r>
            <a:endParaRPr lang="en-US" sz="13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817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00" y="2288456"/>
            <a:ext cx="228600" cy="228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85900" y="2225650"/>
            <a:ext cx="2564606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FAF9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마케팅팀 · Weekly Report</a:t>
            </a:r>
            <a:endParaRPr lang="en-US" sz="1800" dirty="0"/>
          </a:p>
        </p:txBody>
      </p:sp>
      <p:sp>
        <p:nvSpPr>
          <p:cNvPr id="4" name="Text 1"/>
          <p:cNvSpPr/>
          <p:nvPr/>
        </p:nvSpPr>
        <p:spPr>
          <a:xfrm>
            <a:off x="3974306" y="2225650"/>
            <a:ext cx="1251272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spc="144" kern="0" dirty="0">
                <a:solidFill>
                  <a:srgbClr val="A09D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 · W4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1143000" y="2922836"/>
            <a:ext cx="12405004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spc="324" kern="0" dirty="0">
                <a:solidFill>
                  <a:srgbClr val="CC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한 줄 요약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1143000" y="3543821"/>
            <a:ext cx="12405004" cy="255828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6300" spc="-220" kern="0" dirty="0">
                <a:solidFill>
                  <a:srgbClr val="FAF9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W4는 회복이 아니라 신호. </a:t>
            </a:r>
            <a:pPr algn="l" indent="0" marL="0">
              <a:lnSpc>
                <a:spcPct val="105000"/>
              </a:lnSpc>
              <a:buNone/>
            </a:pPr>
            <a:r>
              <a:rPr lang="en-US" sz="6300" spc="-220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디스플레이를 끊고, 이메일을 키우고, 신규 유입을 다시 들여올 차례.</a:t>
            </a:r>
            <a:endParaRPr lang="en-US" sz="6300" dirty="0"/>
          </a:p>
        </p:txBody>
      </p:sp>
      <p:sp>
        <p:nvSpPr>
          <p:cNvPr id="7" name="Text 4"/>
          <p:cNvSpPr/>
          <p:nvPr/>
        </p:nvSpPr>
        <p:spPr>
          <a:xfrm>
            <a:off x="1143000" y="6330702"/>
            <a:ext cx="12405004" cy="4810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250" dirty="0">
                <a:solidFill>
                  <a:srgbClr val="A09D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다음 주 그로스 위클리에서 W5 실행 계획을 확정합니다.</a:t>
            </a:r>
            <a:endParaRPr lang="en-US" sz="2250" dirty="0"/>
          </a:p>
        </p:txBody>
      </p:sp>
      <p:sp>
        <p:nvSpPr>
          <p:cNvPr id="8" name="Text 5"/>
          <p:cNvSpPr/>
          <p:nvPr/>
        </p:nvSpPr>
        <p:spPr>
          <a:xfrm>
            <a:off x="1143000" y="7707064"/>
            <a:ext cx="2513707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FAF9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다음 보고 </a:t>
            </a:r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A09D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06월 01일 (월)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113907" y="7707064"/>
            <a:ext cx="2382069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FAF9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책임 </a:t>
            </a:r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A09D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마케팅팀 그로스 셀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6953176" y="7707064"/>
            <a:ext cx="2580233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FAF9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채널 </a:t>
            </a:r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A09D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#marketing-weekly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9457209" y="7116514"/>
            <a:ext cx="650825" cy="9829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4800" spc="-192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52500"/>
            <a:ext cx="2277963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spc="108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AGENDA · 보고 개요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6091222" y="1042988"/>
            <a:ext cx="1129978" cy="2114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75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sections · 약 15분</a:t>
            </a:r>
            <a:endParaRPr lang="en-US" sz="975" dirty="0"/>
          </a:p>
        </p:txBody>
      </p:sp>
      <p:sp>
        <p:nvSpPr>
          <p:cNvPr id="4" name="Shape 2"/>
          <p:cNvSpPr/>
          <p:nvPr/>
        </p:nvSpPr>
        <p:spPr>
          <a:xfrm>
            <a:off x="1143000" y="1478235"/>
            <a:ext cx="609600" cy="38100"/>
          </a:xfrm>
          <a:prstGeom prst="roundRect">
            <a:avLst>
              <a:gd name="adj" fmla="val 50000"/>
            </a:avLst>
          </a:prstGeom>
          <a:solidFill>
            <a:srgbClr val="CC785C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1687785"/>
            <a:ext cx="16482060" cy="7086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4800" spc="-120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한 주의 성과를 일곱 장면으로</a:t>
            </a:r>
            <a:endParaRPr lang="en-US" sz="4800" dirty="0"/>
          </a:p>
        </p:txBody>
      </p:sp>
      <p:sp>
        <p:nvSpPr>
          <p:cNvPr id="6" name="Shape 4"/>
          <p:cNvSpPr/>
          <p:nvPr/>
        </p:nvSpPr>
        <p:spPr>
          <a:xfrm>
            <a:off x="1143000" y="4156621"/>
            <a:ext cx="75438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7" name="Text 5"/>
          <p:cNvSpPr/>
          <p:nvPr/>
        </p:nvSpPr>
        <p:spPr>
          <a:xfrm>
            <a:off x="1143000" y="3196530"/>
            <a:ext cx="838200" cy="68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3300" spc="-66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300" dirty="0"/>
          </a:p>
        </p:txBody>
      </p:sp>
      <p:sp>
        <p:nvSpPr>
          <p:cNvPr id="8" name="Text 6"/>
          <p:cNvSpPr/>
          <p:nvPr/>
        </p:nvSpPr>
        <p:spPr>
          <a:xfrm>
            <a:off x="2171700" y="3320355"/>
            <a:ext cx="6710553" cy="5695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700" spc="-54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핵심 KPI 요약</a:t>
            </a:r>
            <a:endParaRPr lang="en-US" sz="2700" dirty="0"/>
          </a:p>
        </p:txBody>
      </p:sp>
      <p:sp>
        <p:nvSpPr>
          <p:cNvPr id="9" name="Shape 7"/>
          <p:cNvSpPr/>
          <p:nvPr/>
        </p:nvSpPr>
        <p:spPr>
          <a:xfrm>
            <a:off x="9601200" y="4156621"/>
            <a:ext cx="75438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10" name="Text 8"/>
          <p:cNvSpPr/>
          <p:nvPr/>
        </p:nvSpPr>
        <p:spPr>
          <a:xfrm>
            <a:off x="9601200" y="3196530"/>
            <a:ext cx="838200" cy="68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3300" spc="-66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3300" dirty="0"/>
          </a:p>
        </p:txBody>
      </p:sp>
      <p:sp>
        <p:nvSpPr>
          <p:cNvPr id="11" name="Text 9"/>
          <p:cNvSpPr/>
          <p:nvPr/>
        </p:nvSpPr>
        <p:spPr>
          <a:xfrm>
            <a:off x="10629900" y="3320355"/>
            <a:ext cx="6710553" cy="5695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700" spc="-54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SNS 시차 효과</a:t>
            </a:r>
            <a:endParaRPr lang="en-US" sz="2700" dirty="0"/>
          </a:p>
        </p:txBody>
      </p:sp>
      <p:sp>
        <p:nvSpPr>
          <p:cNvPr id="12" name="Shape 10"/>
          <p:cNvSpPr/>
          <p:nvPr/>
        </p:nvSpPr>
        <p:spPr>
          <a:xfrm>
            <a:off x="1143000" y="5431036"/>
            <a:ext cx="75438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13" name="Text 11"/>
          <p:cNvSpPr/>
          <p:nvPr/>
        </p:nvSpPr>
        <p:spPr>
          <a:xfrm>
            <a:off x="1143000" y="4470946"/>
            <a:ext cx="838200" cy="68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3300" spc="-66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300" dirty="0"/>
          </a:p>
        </p:txBody>
      </p:sp>
      <p:sp>
        <p:nvSpPr>
          <p:cNvPr id="14" name="Text 12"/>
          <p:cNvSpPr/>
          <p:nvPr/>
        </p:nvSpPr>
        <p:spPr>
          <a:xfrm>
            <a:off x="2171700" y="4594771"/>
            <a:ext cx="6710553" cy="5695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700" spc="-54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주간 성과 추이</a:t>
            </a:r>
            <a:endParaRPr lang="en-US" sz="2700" dirty="0"/>
          </a:p>
        </p:txBody>
      </p:sp>
      <p:sp>
        <p:nvSpPr>
          <p:cNvPr id="15" name="Shape 13"/>
          <p:cNvSpPr/>
          <p:nvPr/>
        </p:nvSpPr>
        <p:spPr>
          <a:xfrm>
            <a:off x="9601200" y="5431036"/>
            <a:ext cx="75438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16" name="Text 14"/>
          <p:cNvSpPr/>
          <p:nvPr/>
        </p:nvSpPr>
        <p:spPr>
          <a:xfrm>
            <a:off x="9601200" y="4470946"/>
            <a:ext cx="838200" cy="68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3300" spc="-66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3300" dirty="0"/>
          </a:p>
        </p:txBody>
      </p:sp>
      <p:sp>
        <p:nvSpPr>
          <p:cNvPr id="17" name="Text 15"/>
          <p:cNvSpPr/>
          <p:nvPr/>
        </p:nvSpPr>
        <p:spPr>
          <a:xfrm>
            <a:off x="10629900" y="4594771"/>
            <a:ext cx="6710553" cy="5695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700" spc="-54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핵심 인사이트와 가설</a:t>
            </a:r>
            <a:endParaRPr lang="en-US" sz="2700" dirty="0"/>
          </a:p>
        </p:txBody>
      </p:sp>
      <p:sp>
        <p:nvSpPr>
          <p:cNvPr id="18" name="Shape 16"/>
          <p:cNvSpPr/>
          <p:nvPr/>
        </p:nvSpPr>
        <p:spPr>
          <a:xfrm>
            <a:off x="1143000" y="6705451"/>
            <a:ext cx="75438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19" name="Text 17"/>
          <p:cNvSpPr/>
          <p:nvPr/>
        </p:nvSpPr>
        <p:spPr>
          <a:xfrm>
            <a:off x="1143000" y="5745361"/>
            <a:ext cx="838200" cy="68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3300" spc="-66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300" dirty="0"/>
          </a:p>
        </p:txBody>
      </p:sp>
      <p:sp>
        <p:nvSpPr>
          <p:cNvPr id="20" name="Text 18"/>
          <p:cNvSpPr/>
          <p:nvPr/>
        </p:nvSpPr>
        <p:spPr>
          <a:xfrm>
            <a:off x="2171700" y="5869186"/>
            <a:ext cx="6710553" cy="5695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700" spc="-54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채널별 ROI 분석</a:t>
            </a:r>
            <a:endParaRPr lang="en-US" sz="2700" dirty="0"/>
          </a:p>
        </p:txBody>
      </p:sp>
      <p:sp>
        <p:nvSpPr>
          <p:cNvPr id="21" name="Shape 19"/>
          <p:cNvSpPr/>
          <p:nvPr/>
        </p:nvSpPr>
        <p:spPr>
          <a:xfrm>
            <a:off x="9601200" y="6705451"/>
            <a:ext cx="75438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22" name="Text 20"/>
          <p:cNvSpPr/>
          <p:nvPr/>
        </p:nvSpPr>
        <p:spPr>
          <a:xfrm>
            <a:off x="9601200" y="5745361"/>
            <a:ext cx="838200" cy="68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3300" spc="-66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3300" dirty="0"/>
          </a:p>
        </p:txBody>
      </p:sp>
      <p:sp>
        <p:nvSpPr>
          <p:cNvPr id="23" name="Text 21"/>
          <p:cNvSpPr/>
          <p:nvPr/>
        </p:nvSpPr>
        <p:spPr>
          <a:xfrm>
            <a:off x="10629900" y="5869186"/>
            <a:ext cx="6710553" cy="5695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700" spc="-54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권고 액션</a:t>
            </a:r>
            <a:endParaRPr lang="en-US" sz="2700" dirty="0"/>
          </a:p>
        </p:txBody>
      </p:sp>
      <p:sp>
        <p:nvSpPr>
          <p:cNvPr id="24" name="Shape 22"/>
          <p:cNvSpPr/>
          <p:nvPr/>
        </p:nvSpPr>
        <p:spPr>
          <a:xfrm>
            <a:off x="1143000" y="7979866"/>
            <a:ext cx="75438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25" name="Text 23"/>
          <p:cNvSpPr/>
          <p:nvPr/>
        </p:nvSpPr>
        <p:spPr>
          <a:xfrm>
            <a:off x="1143000" y="7019776"/>
            <a:ext cx="838200" cy="68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3300" spc="-66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3300" dirty="0"/>
          </a:p>
        </p:txBody>
      </p:sp>
      <p:sp>
        <p:nvSpPr>
          <p:cNvPr id="26" name="Text 24"/>
          <p:cNvSpPr/>
          <p:nvPr/>
        </p:nvSpPr>
        <p:spPr>
          <a:xfrm>
            <a:off x="2171700" y="7143601"/>
            <a:ext cx="6710553" cy="5695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700" spc="-54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유저 유형 분석</a:t>
            </a:r>
            <a:endParaRPr lang="en-US" sz="2700" dirty="0"/>
          </a:p>
        </p:txBody>
      </p:sp>
      <p:sp>
        <p:nvSpPr>
          <p:cNvPr id="27" name="Shape 25"/>
          <p:cNvSpPr/>
          <p:nvPr/>
        </p:nvSpPr>
        <p:spPr>
          <a:xfrm>
            <a:off x="9601200" y="7979866"/>
            <a:ext cx="75438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28" name="Text 26"/>
          <p:cNvSpPr/>
          <p:nvPr/>
        </p:nvSpPr>
        <p:spPr>
          <a:xfrm>
            <a:off x="9601200" y="7019776"/>
            <a:ext cx="838200" cy="68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3300" spc="-66" kern="0" dirty="0">
                <a:solidFill>
                  <a:srgbClr val="8E8B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3300" dirty="0"/>
          </a:p>
        </p:txBody>
      </p:sp>
      <p:sp>
        <p:nvSpPr>
          <p:cNvPr id="29" name="Text 27"/>
          <p:cNvSpPr/>
          <p:nvPr/>
        </p:nvSpPr>
        <p:spPr>
          <a:xfrm>
            <a:off x="10629900" y="7143601"/>
            <a:ext cx="6710553" cy="5695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700" spc="-54" kern="0" dirty="0">
                <a:solidFill>
                  <a:srgbClr val="6C6A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Q&amp;A · 토론</a:t>
            </a:r>
            <a:endParaRPr lang="en-US" sz="2700" dirty="0"/>
          </a:p>
        </p:txBody>
      </p:sp>
      <p:sp>
        <p:nvSpPr>
          <p:cNvPr id="30" name="Text 28"/>
          <p:cNvSpPr/>
          <p:nvPr/>
        </p:nvSpPr>
        <p:spPr>
          <a:xfrm>
            <a:off x="1143000" y="9602167"/>
            <a:ext cx="2314798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주간 마케팅 성과 보고 · W1–W4</a:t>
            </a:r>
            <a:endParaRPr lang="en-US" sz="1350" dirty="0"/>
          </a:p>
        </p:txBody>
      </p:sp>
      <p:sp>
        <p:nvSpPr>
          <p:cNvPr id="31" name="Text 29"/>
          <p:cNvSpPr/>
          <p:nvPr/>
        </p:nvSpPr>
        <p:spPr>
          <a:xfrm>
            <a:off x="16620679" y="9602167"/>
            <a:ext cx="600521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12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52500"/>
            <a:ext cx="2011412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spc="108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· 핵심 KPI 요약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6173376" y="1042988"/>
            <a:ext cx="1047824" cy="2114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75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W4 / 전주 W3 대비</a:t>
            </a:r>
            <a:endParaRPr lang="en-US" sz="975" dirty="0"/>
          </a:p>
        </p:txBody>
      </p:sp>
      <p:sp>
        <p:nvSpPr>
          <p:cNvPr id="4" name="Shape 2"/>
          <p:cNvSpPr/>
          <p:nvPr/>
        </p:nvSpPr>
        <p:spPr>
          <a:xfrm>
            <a:off x="1143000" y="1478235"/>
            <a:ext cx="609600" cy="38100"/>
          </a:xfrm>
          <a:prstGeom prst="roundRect">
            <a:avLst>
              <a:gd name="adj" fmla="val 50000"/>
            </a:avLst>
          </a:prstGeom>
          <a:solidFill>
            <a:srgbClr val="CC785C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1687785"/>
            <a:ext cx="16482060" cy="7086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4800" spc="-120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네 가지 지표 모두 동시 개선된 한 주.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1143000" y="3196530"/>
            <a:ext cx="3767328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spc="3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ROAS</a:t>
            </a:r>
            <a:endParaRPr lang="en-US" sz="1950" dirty="0"/>
          </a:p>
        </p:txBody>
      </p:sp>
      <p:sp>
        <p:nvSpPr>
          <p:cNvPr id="7" name="Text 5"/>
          <p:cNvSpPr/>
          <p:nvPr/>
        </p:nvSpPr>
        <p:spPr>
          <a:xfrm>
            <a:off x="1143000" y="5670724"/>
            <a:ext cx="3767328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0" spc="-360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3.92</a:t>
            </a:r>
            <a:endParaRPr lang="en-US" sz="9000" dirty="0"/>
          </a:p>
        </p:txBody>
      </p:sp>
      <p:sp>
        <p:nvSpPr>
          <p:cNvPr id="8" name="Text 6"/>
          <p:cNvSpPr/>
          <p:nvPr/>
        </p:nvSpPr>
        <p:spPr>
          <a:xfrm>
            <a:off x="1143000" y="8837340"/>
            <a:ext cx="1014189" cy="29051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5DB8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29.8%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2214339" y="8789715"/>
            <a:ext cx="1219646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vs W3 3.02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5143500" y="2891730"/>
            <a:ext cx="9525" cy="6557070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11" name="Text 9"/>
          <p:cNvSpPr/>
          <p:nvPr/>
        </p:nvSpPr>
        <p:spPr>
          <a:xfrm>
            <a:off x="5495925" y="3196530"/>
            <a:ext cx="3404330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spc="3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전환율</a:t>
            </a:r>
            <a:endParaRPr lang="en-US" sz="1950" dirty="0"/>
          </a:p>
        </p:txBody>
      </p:sp>
      <p:sp>
        <p:nvSpPr>
          <p:cNvPr id="12" name="Text 10"/>
          <p:cNvSpPr/>
          <p:nvPr/>
        </p:nvSpPr>
        <p:spPr>
          <a:xfrm>
            <a:off x="5495925" y="5670724"/>
            <a:ext cx="340433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0" spc="-360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1.75 </a:t>
            </a:r>
            <a:pPr algn="l" indent="0" marL="0">
              <a:lnSpc>
                <a:spcPct val="100000"/>
              </a:lnSpc>
              <a:buNone/>
            </a:pPr>
            <a:r>
              <a:rPr lang="en-US" sz="2100" spc="-360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%</a:t>
            </a:r>
            <a:endParaRPr lang="en-US" sz="9000" dirty="0"/>
          </a:p>
        </p:txBody>
      </p:sp>
      <p:sp>
        <p:nvSpPr>
          <p:cNvPr id="13" name="Text 11"/>
          <p:cNvSpPr/>
          <p:nvPr/>
        </p:nvSpPr>
        <p:spPr>
          <a:xfrm>
            <a:off x="5495925" y="8837340"/>
            <a:ext cx="1014189" cy="29051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5DB8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16.7%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567264" y="8789715"/>
            <a:ext cx="1422946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vs W3 1.50%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9144000" y="2891730"/>
            <a:ext cx="9525" cy="6557070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16" name="Text 14"/>
          <p:cNvSpPr/>
          <p:nvPr/>
        </p:nvSpPr>
        <p:spPr>
          <a:xfrm>
            <a:off x="9496425" y="3196530"/>
            <a:ext cx="3404330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spc="3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CPA</a:t>
            </a:r>
            <a:endParaRPr lang="en-US" sz="1950" dirty="0"/>
          </a:p>
        </p:txBody>
      </p:sp>
      <p:sp>
        <p:nvSpPr>
          <p:cNvPr id="17" name="Text 15"/>
          <p:cNvSpPr/>
          <p:nvPr/>
        </p:nvSpPr>
        <p:spPr>
          <a:xfrm>
            <a:off x="9496425" y="5785024"/>
            <a:ext cx="3404330" cy="952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200" spc="-288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₩38,306</a:t>
            </a:r>
            <a:endParaRPr lang="en-US" sz="7200" dirty="0"/>
          </a:p>
        </p:txBody>
      </p:sp>
      <p:sp>
        <p:nvSpPr>
          <p:cNvPr id="18" name="Text 16"/>
          <p:cNvSpPr/>
          <p:nvPr/>
        </p:nvSpPr>
        <p:spPr>
          <a:xfrm>
            <a:off x="9496425" y="8837340"/>
            <a:ext cx="1014189" cy="29051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5DB8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22.9%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567764" y="8789715"/>
            <a:ext cx="1881560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개선 · vs ₩49,718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13144500" y="2891730"/>
            <a:ext cx="9525" cy="6557070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21" name="Text 19"/>
          <p:cNvSpPr/>
          <p:nvPr/>
        </p:nvSpPr>
        <p:spPr>
          <a:xfrm>
            <a:off x="13496925" y="3196530"/>
            <a:ext cx="3404330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spc="3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매출</a:t>
            </a:r>
            <a:endParaRPr lang="en-US" sz="1950" dirty="0"/>
          </a:p>
        </p:txBody>
      </p:sp>
      <p:sp>
        <p:nvSpPr>
          <p:cNvPr id="22" name="Text 20"/>
          <p:cNvSpPr/>
          <p:nvPr/>
        </p:nvSpPr>
        <p:spPr>
          <a:xfrm>
            <a:off x="13496925" y="5670724"/>
            <a:ext cx="340433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0" spc="-360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3,720 </a:t>
            </a:r>
            <a:pPr algn="l" indent="0" marL="0">
              <a:lnSpc>
                <a:spcPct val="100000"/>
              </a:lnSpc>
              <a:buNone/>
            </a:pPr>
            <a:r>
              <a:rPr lang="en-US" sz="2100" spc="-360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만원</a:t>
            </a:r>
            <a:endParaRPr lang="en-US" sz="9000" dirty="0"/>
          </a:p>
        </p:txBody>
      </p:sp>
      <p:sp>
        <p:nvSpPr>
          <p:cNvPr id="23" name="Text 21"/>
          <p:cNvSpPr/>
          <p:nvPr/>
        </p:nvSpPr>
        <p:spPr>
          <a:xfrm>
            <a:off x="13496925" y="8837340"/>
            <a:ext cx="1014189" cy="29051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5DB8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40.1%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4568264" y="8789715"/>
            <a:ext cx="1335509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vs 2,655만원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143000" y="9602167"/>
            <a:ext cx="2314798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주간 마케팅 성과 보고 · W1–W4</a:t>
            </a:r>
            <a:endParaRPr lang="en-US" sz="1350" dirty="0"/>
          </a:p>
        </p:txBody>
      </p:sp>
      <p:sp>
        <p:nvSpPr>
          <p:cNvPr id="26" name="Text 24"/>
          <p:cNvSpPr/>
          <p:nvPr/>
        </p:nvSpPr>
        <p:spPr>
          <a:xfrm>
            <a:off x="16620679" y="9602167"/>
            <a:ext cx="600521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12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52500"/>
            <a:ext cx="2024435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spc="108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· 주간 성과 추이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6580867" y="1042988"/>
            <a:ext cx="640333" cy="2114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75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W1 → W4</a:t>
            </a:r>
            <a:endParaRPr lang="en-US" sz="975" dirty="0"/>
          </a:p>
        </p:txBody>
      </p:sp>
      <p:sp>
        <p:nvSpPr>
          <p:cNvPr id="4" name="Shape 2"/>
          <p:cNvSpPr/>
          <p:nvPr/>
        </p:nvSpPr>
        <p:spPr>
          <a:xfrm>
            <a:off x="1143000" y="1478235"/>
            <a:ext cx="609600" cy="38100"/>
          </a:xfrm>
          <a:prstGeom prst="roundRect">
            <a:avLst>
              <a:gd name="adj" fmla="val 50000"/>
            </a:avLst>
          </a:prstGeom>
          <a:solidFill>
            <a:srgbClr val="CC785C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1687785"/>
            <a:ext cx="16482060" cy="7086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4800" spc="-120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W3 일시 둔화 이후 W4 반등.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1143000" y="2891730"/>
            <a:ext cx="1078334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500" spc="90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ROAS 추이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708130" y="2901255"/>
            <a:ext cx="2493913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50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사상 최고치 · W3 대비 +29.8%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1143000" y="7854255"/>
            <a:ext cx="7982843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9" name="Shape 7"/>
          <p:cNvSpPr/>
          <p:nvPr/>
        </p:nvSpPr>
        <p:spPr>
          <a:xfrm>
            <a:off x="1403747" y="4735785"/>
            <a:ext cx="1216968" cy="3004170"/>
          </a:xfrm>
          <a:prstGeom prst="roundRect">
            <a:avLst>
              <a:gd name="adj" fmla="val 3131"/>
            </a:avLst>
          </a:prstGeom>
          <a:solidFill>
            <a:srgbClr val="141413"/>
          </a:solidFill>
          <a:ln/>
        </p:spPr>
      </p:sp>
      <p:sp>
        <p:nvSpPr>
          <p:cNvPr id="10" name="Text 8"/>
          <p:cNvSpPr/>
          <p:nvPr/>
        </p:nvSpPr>
        <p:spPr>
          <a:xfrm>
            <a:off x="1669070" y="4240485"/>
            <a:ext cx="762521" cy="5991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850" spc="-57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3.28</a:t>
            </a:r>
            <a:endParaRPr lang="en-US" sz="2850" dirty="0"/>
          </a:p>
        </p:txBody>
      </p:sp>
      <p:sp>
        <p:nvSpPr>
          <p:cNvPr id="11" name="Shape 9"/>
          <p:cNvSpPr/>
          <p:nvPr/>
        </p:nvSpPr>
        <p:spPr>
          <a:xfrm>
            <a:off x="3485183" y="4591050"/>
            <a:ext cx="1216968" cy="3148905"/>
          </a:xfrm>
          <a:prstGeom prst="roundRect">
            <a:avLst>
              <a:gd name="adj" fmla="val 3131"/>
            </a:avLst>
          </a:prstGeom>
          <a:solidFill>
            <a:srgbClr val="141413"/>
          </a:solidFill>
          <a:ln/>
        </p:spPr>
      </p:sp>
      <p:sp>
        <p:nvSpPr>
          <p:cNvPr id="12" name="Text 10"/>
          <p:cNvSpPr/>
          <p:nvPr/>
        </p:nvSpPr>
        <p:spPr>
          <a:xfrm>
            <a:off x="3756161" y="4095750"/>
            <a:ext cx="751210" cy="5991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850" spc="-57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3.42</a:t>
            </a:r>
            <a:endParaRPr lang="en-US" sz="2850" dirty="0"/>
          </a:p>
        </p:txBody>
      </p:sp>
      <p:sp>
        <p:nvSpPr>
          <p:cNvPr id="13" name="Shape 11"/>
          <p:cNvSpPr/>
          <p:nvPr/>
        </p:nvSpPr>
        <p:spPr>
          <a:xfrm>
            <a:off x="5566618" y="4953000"/>
            <a:ext cx="1216968" cy="2786955"/>
          </a:xfrm>
          <a:prstGeom prst="roundRect">
            <a:avLst>
              <a:gd name="adj" fmla="val 3131"/>
            </a:avLst>
          </a:prstGeom>
          <a:solidFill>
            <a:srgbClr val="141413"/>
          </a:solidFill>
          <a:ln/>
        </p:spPr>
      </p:sp>
      <p:sp>
        <p:nvSpPr>
          <p:cNvPr id="14" name="Text 12"/>
          <p:cNvSpPr/>
          <p:nvPr/>
        </p:nvSpPr>
        <p:spPr>
          <a:xfrm>
            <a:off x="5828742" y="4457700"/>
            <a:ext cx="768921" cy="5991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850" spc="-57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3.02</a:t>
            </a:r>
            <a:endParaRPr lang="en-US" sz="2850" dirty="0"/>
          </a:p>
        </p:txBody>
      </p:sp>
      <p:sp>
        <p:nvSpPr>
          <p:cNvPr id="15" name="Shape 13"/>
          <p:cNvSpPr/>
          <p:nvPr/>
        </p:nvSpPr>
        <p:spPr>
          <a:xfrm>
            <a:off x="7648054" y="4120455"/>
            <a:ext cx="1216968" cy="3619500"/>
          </a:xfrm>
          <a:prstGeom prst="roundRect">
            <a:avLst>
              <a:gd name="adj" fmla="val 3131"/>
            </a:avLst>
          </a:prstGeom>
          <a:solidFill>
            <a:srgbClr val="CC785C"/>
          </a:solidFill>
          <a:ln/>
        </p:spPr>
      </p:sp>
      <p:sp>
        <p:nvSpPr>
          <p:cNvPr id="16" name="Text 14"/>
          <p:cNvSpPr/>
          <p:nvPr/>
        </p:nvSpPr>
        <p:spPr>
          <a:xfrm>
            <a:off x="7918847" y="3625155"/>
            <a:ext cx="751582" cy="5991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850" spc="-57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3.92</a:t>
            </a:r>
            <a:endParaRPr lang="en-US" sz="2850" dirty="0"/>
          </a:p>
        </p:txBody>
      </p:sp>
      <p:sp>
        <p:nvSpPr>
          <p:cNvPr id="17" name="Text 15"/>
          <p:cNvSpPr/>
          <p:nvPr/>
        </p:nvSpPr>
        <p:spPr>
          <a:xfrm>
            <a:off x="1104900" y="8206680"/>
            <a:ext cx="1814736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5000"/>
              </a:lnSpc>
              <a:buNone/>
            </a:pPr>
            <a:r>
              <a:rPr lang="en-US" sz="1650" spc="132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W1</a:t>
            </a:r>
            <a:endParaRPr lang="en-US" sz="1650" dirty="0"/>
          </a:p>
        </p:txBody>
      </p:sp>
      <p:sp>
        <p:nvSpPr>
          <p:cNvPr id="18" name="Text 16"/>
          <p:cNvSpPr/>
          <p:nvPr/>
        </p:nvSpPr>
        <p:spPr>
          <a:xfrm>
            <a:off x="3186336" y="8206680"/>
            <a:ext cx="1814736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5000"/>
              </a:lnSpc>
              <a:buNone/>
            </a:pPr>
            <a:r>
              <a:rPr lang="en-US" sz="1650" spc="132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W2</a:t>
            </a:r>
            <a:endParaRPr lang="en-US" sz="1650" dirty="0"/>
          </a:p>
        </p:txBody>
      </p:sp>
      <p:sp>
        <p:nvSpPr>
          <p:cNvPr id="19" name="Text 17"/>
          <p:cNvSpPr/>
          <p:nvPr/>
        </p:nvSpPr>
        <p:spPr>
          <a:xfrm>
            <a:off x="5267771" y="8206680"/>
            <a:ext cx="1814736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5000"/>
              </a:lnSpc>
              <a:buNone/>
            </a:pPr>
            <a:r>
              <a:rPr lang="en-US" sz="1650" spc="132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W3</a:t>
            </a:r>
            <a:endParaRPr lang="en-US" sz="1650" dirty="0"/>
          </a:p>
        </p:txBody>
      </p:sp>
      <p:sp>
        <p:nvSpPr>
          <p:cNvPr id="20" name="Text 18"/>
          <p:cNvSpPr/>
          <p:nvPr/>
        </p:nvSpPr>
        <p:spPr>
          <a:xfrm>
            <a:off x="7349207" y="8206680"/>
            <a:ext cx="1814736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5000"/>
              </a:lnSpc>
              <a:buNone/>
            </a:pPr>
            <a:r>
              <a:rPr lang="en-US" sz="1650" spc="132" kern="0" dirty="0">
                <a:solidFill>
                  <a:srgbClr val="CC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W4</a:t>
            </a:r>
            <a:endParaRPr lang="en-US" sz="1650" dirty="0"/>
          </a:p>
        </p:txBody>
      </p:sp>
      <p:sp>
        <p:nvSpPr>
          <p:cNvPr id="21" name="Shape 19"/>
          <p:cNvSpPr/>
          <p:nvPr/>
        </p:nvSpPr>
        <p:spPr>
          <a:xfrm>
            <a:off x="9887843" y="3516511"/>
            <a:ext cx="1725290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22" name="Text 20"/>
          <p:cNvSpPr/>
          <p:nvPr/>
        </p:nvSpPr>
        <p:spPr>
          <a:xfrm>
            <a:off x="10116443" y="3044130"/>
            <a:ext cx="1344290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spc="9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지표</a:t>
            </a:r>
            <a:endParaRPr lang="en-US" sz="1650" dirty="0"/>
          </a:p>
        </p:txBody>
      </p:sp>
      <p:sp>
        <p:nvSpPr>
          <p:cNvPr id="23" name="Shape 21"/>
          <p:cNvSpPr/>
          <p:nvPr/>
        </p:nvSpPr>
        <p:spPr>
          <a:xfrm>
            <a:off x="11613133" y="3516511"/>
            <a:ext cx="1382911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24" name="Text 22"/>
          <p:cNvSpPr/>
          <p:nvPr/>
        </p:nvSpPr>
        <p:spPr>
          <a:xfrm>
            <a:off x="11765533" y="3044130"/>
            <a:ext cx="1001911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650" spc="9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W1</a:t>
            </a:r>
            <a:endParaRPr lang="en-US" sz="1650" dirty="0"/>
          </a:p>
        </p:txBody>
      </p:sp>
      <p:sp>
        <p:nvSpPr>
          <p:cNvPr id="25" name="Shape 23"/>
          <p:cNvSpPr/>
          <p:nvPr/>
        </p:nvSpPr>
        <p:spPr>
          <a:xfrm>
            <a:off x="12996044" y="3516511"/>
            <a:ext cx="1382911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26" name="Text 24"/>
          <p:cNvSpPr/>
          <p:nvPr/>
        </p:nvSpPr>
        <p:spPr>
          <a:xfrm>
            <a:off x="13148444" y="3044130"/>
            <a:ext cx="1001911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650" spc="9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W2</a:t>
            </a:r>
            <a:endParaRPr lang="en-US" sz="1650" dirty="0"/>
          </a:p>
        </p:txBody>
      </p:sp>
      <p:sp>
        <p:nvSpPr>
          <p:cNvPr id="27" name="Shape 25"/>
          <p:cNvSpPr/>
          <p:nvPr/>
        </p:nvSpPr>
        <p:spPr>
          <a:xfrm>
            <a:off x="14378955" y="3516511"/>
            <a:ext cx="1382911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28" name="Text 26"/>
          <p:cNvSpPr/>
          <p:nvPr/>
        </p:nvSpPr>
        <p:spPr>
          <a:xfrm>
            <a:off x="14531355" y="3044130"/>
            <a:ext cx="1001911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650" spc="9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W3</a:t>
            </a:r>
            <a:endParaRPr lang="en-US" sz="1650" dirty="0"/>
          </a:p>
        </p:txBody>
      </p:sp>
      <p:sp>
        <p:nvSpPr>
          <p:cNvPr id="29" name="Shape 27"/>
          <p:cNvSpPr/>
          <p:nvPr/>
        </p:nvSpPr>
        <p:spPr>
          <a:xfrm>
            <a:off x="15761866" y="3516511"/>
            <a:ext cx="1383134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30" name="Text 28"/>
          <p:cNvSpPr/>
          <p:nvPr/>
        </p:nvSpPr>
        <p:spPr>
          <a:xfrm>
            <a:off x="15914266" y="3044130"/>
            <a:ext cx="1002134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650" spc="9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W4</a:t>
            </a:r>
            <a:endParaRPr lang="en-US" sz="1650" dirty="0"/>
          </a:p>
        </p:txBody>
      </p:sp>
      <p:sp>
        <p:nvSpPr>
          <p:cNvPr id="31" name="Shape 29"/>
          <p:cNvSpPr/>
          <p:nvPr/>
        </p:nvSpPr>
        <p:spPr>
          <a:xfrm>
            <a:off x="9887843" y="4328964"/>
            <a:ext cx="172529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32" name="Text 30"/>
          <p:cNvSpPr/>
          <p:nvPr/>
        </p:nvSpPr>
        <p:spPr>
          <a:xfrm>
            <a:off x="10116443" y="3735586"/>
            <a:ext cx="1344290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광고비</a:t>
            </a:r>
            <a:endParaRPr lang="en-US" sz="1950" dirty="0"/>
          </a:p>
        </p:txBody>
      </p:sp>
      <p:sp>
        <p:nvSpPr>
          <p:cNvPr id="33" name="Shape 31"/>
          <p:cNvSpPr/>
          <p:nvPr/>
        </p:nvSpPr>
        <p:spPr>
          <a:xfrm>
            <a:off x="11613133" y="4328964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34" name="Text 32"/>
          <p:cNvSpPr/>
          <p:nvPr/>
        </p:nvSpPr>
        <p:spPr>
          <a:xfrm>
            <a:off x="11765533" y="3735586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850</a:t>
            </a:r>
            <a:endParaRPr lang="en-US" sz="1950" dirty="0"/>
          </a:p>
        </p:txBody>
      </p:sp>
      <p:sp>
        <p:nvSpPr>
          <p:cNvPr id="35" name="Shape 33"/>
          <p:cNvSpPr/>
          <p:nvPr/>
        </p:nvSpPr>
        <p:spPr>
          <a:xfrm>
            <a:off x="12996044" y="4328964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36" name="Text 34"/>
          <p:cNvSpPr/>
          <p:nvPr/>
        </p:nvSpPr>
        <p:spPr>
          <a:xfrm>
            <a:off x="13148444" y="3735586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920</a:t>
            </a:r>
            <a:endParaRPr lang="en-US" sz="1950" dirty="0"/>
          </a:p>
        </p:txBody>
      </p:sp>
      <p:sp>
        <p:nvSpPr>
          <p:cNvPr id="37" name="Shape 35"/>
          <p:cNvSpPr/>
          <p:nvPr/>
        </p:nvSpPr>
        <p:spPr>
          <a:xfrm>
            <a:off x="14378955" y="4328964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38" name="Text 36"/>
          <p:cNvSpPr/>
          <p:nvPr/>
        </p:nvSpPr>
        <p:spPr>
          <a:xfrm>
            <a:off x="14531355" y="3735586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880</a:t>
            </a:r>
            <a:endParaRPr lang="en-US" sz="1950" dirty="0"/>
          </a:p>
        </p:txBody>
      </p:sp>
      <p:sp>
        <p:nvSpPr>
          <p:cNvPr id="39" name="Shape 37"/>
          <p:cNvSpPr/>
          <p:nvPr/>
        </p:nvSpPr>
        <p:spPr>
          <a:xfrm>
            <a:off x="15761866" y="4328964"/>
            <a:ext cx="1383134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40" name="Text 38"/>
          <p:cNvSpPr/>
          <p:nvPr/>
        </p:nvSpPr>
        <p:spPr>
          <a:xfrm>
            <a:off x="15914266" y="3735586"/>
            <a:ext cx="1002134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b="1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950</a:t>
            </a:r>
            <a:endParaRPr lang="en-US" sz="1950" dirty="0"/>
          </a:p>
        </p:txBody>
      </p:sp>
      <p:sp>
        <p:nvSpPr>
          <p:cNvPr id="41" name="Shape 39"/>
          <p:cNvSpPr/>
          <p:nvPr/>
        </p:nvSpPr>
        <p:spPr>
          <a:xfrm>
            <a:off x="9887843" y="5141416"/>
            <a:ext cx="172529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42" name="Text 40"/>
          <p:cNvSpPr/>
          <p:nvPr/>
        </p:nvSpPr>
        <p:spPr>
          <a:xfrm>
            <a:off x="10116443" y="4548039"/>
            <a:ext cx="1344290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유입수</a:t>
            </a:r>
            <a:endParaRPr lang="en-US" sz="1950" dirty="0"/>
          </a:p>
        </p:txBody>
      </p:sp>
      <p:sp>
        <p:nvSpPr>
          <p:cNvPr id="43" name="Shape 41"/>
          <p:cNvSpPr/>
          <p:nvPr/>
        </p:nvSpPr>
        <p:spPr>
          <a:xfrm>
            <a:off x="11613133" y="5141416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44" name="Text 42"/>
          <p:cNvSpPr/>
          <p:nvPr/>
        </p:nvSpPr>
        <p:spPr>
          <a:xfrm>
            <a:off x="11765533" y="4548039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12,400</a:t>
            </a:r>
            <a:endParaRPr lang="en-US" sz="1950" dirty="0"/>
          </a:p>
        </p:txBody>
      </p:sp>
      <p:sp>
        <p:nvSpPr>
          <p:cNvPr id="45" name="Shape 43"/>
          <p:cNvSpPr/>
          <p:nvPr/>
        </p:nvSpPr>
        <p:spPr>
          <a:xfrm>
            <a:off x="12996044" y="5141416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46" name="Text 44"/>
          <p:cNvSpPr/>
          <p:nvPr/>
        </p:nvSpPr>
        <p:spPr>
          <a:xfrm>
            <a:off x="13148444" y="4548039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13,100</a:t>
            </a:r>
            <a:endParaRPr lang="en-US" sz="1950" dirty="0"/>
          </a:p>
        </p:txBody>
      </p:sp>
      <p:sp>
        <p:nvSpPr>
          <p:cNvPr id="47" name="Shape 45"/>
          <p:cNvSpPr/>
          <p:nvPr/>
        </p:nvSpPr>
        <p:spPr>
          <a:xfrm>
            <a:off x="14378955" y="5141416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48" name="Text 46"/>
          <p:cNvSpPr/>
          <p:nvPr/>
        </p:nvSpPr>
        <p:spPr>
          <a:xfrm>
            <a:off x="14531355" y="4548039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11,800</a:t>
            </a:r>
            <a:endParaRPr lang="en-US" sz="1950" dirty="0"/>
          </a:p>
        </p:txBody>
      </p:sp>
      <p:sp>
        <p:nvSpPr>
          <p:cNvPr id="49" name="Shape 47"/>
          <p:cNvSpPr/>
          <p:nvPr/>
        </p:nvSpPr>
        <p:spPr>
          <a:xfrm>
            <a:off x="15761866" y="5141416"/>
            <a:ext cx="1383134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50" name="Text 48"/>
          <p:cNvSpPr/>
          <p:nvPr/>
        </p:nvSpPr>
        <p:spPr>
          <a:xfrm>
            <a:off x="15914266" y="4548039"/>
            <a:ext cx="1002134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b="1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14,200</a:t>
            </a:r>
            <a:endParaRPr lang="en-US" sz="1950" dirty="0"/>
          </a:p>
        </p:txBody>
      </p:sp>
      <p:sp>
        <p:nvSpPr>
          <p:cNvPr id="51" name="Shape 49"/>
          <p:cNvSpPr/>
          <p:nvPr/>
        </p:nvSpPr>
        <p:spPr>
          <a:xfrm>
            <a:off x="9887843" y="5953869"/>
            <a:ext cx="172529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52" name="Text 50"/>
          <p:cNvSpPr/>
          <p:nvPr/>
        </p:nvSpPr>
        <p:spPr>
          <a:xfrm>
            <a:off x="10116443" y="5360491"/>
            <a:ext cx="1344290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전환수</a:t>
            </a:r>
            <a:endParaRPr lang="en-US" sz="1950" dirty="0"/>
          </a:p>
        </p:txBody>
      </p:sp>
      <p:sp>
        <p:nvSpPr>
          <p:cNvPr id="53" name="Shape 51"/>
          <p:cNvSpPr/>
          <p:nvPr/>
        </p:nvSpPr>
        <p:spPr>
          <a:xfrm>
            <a:off x="11613133" y="5953869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54" name="Text 52"/>
          <p:cNvSpPr/>
          <p:nvPr/>
        </p:nvSpPr>
        <p:spPr>
          <a:xfrm>
            <a:off x="11765533" y="5360491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</a:t>
            </a:r>
            <a:endParaRPr lang="en-US" sz="1950" dirty="0"/>
          </a:p>
        </p:txBody>
      </p:sp>
      <p:sp>
        <p:nvSpPr>
          <p:cNvPr id="55" name="Shape 53"/>
          <p:cNvSpPr/>
          <p:nvPr/>
        </p:nvSpPr>
        <p:spPr>
          <a:xfrm>
            <a:off x="12996044" y="5953869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56" name="Text 54"/>
          <p:cNvSpPr/>
          <p:nvPr/>
        </p:nvSpPr>
        <p:spPr>
          <a:xfrm>
            <a:off x="13148444" y="5360491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210</a:t>
            </a:r>
            <a:endParaRPr lang="en-US" sz="1950" dirty="0"/>
          </a:p>
        </p:txBody>
      </p:sp>
      <p:sp>
        <p:nvSpPr>
          <p:cNvPr id="57" name="Shape 55"/>
          <p:cNvSpPr/>
          <p:nvPr/>
        </p:nvSpPr>
        <p:spPr>
          <a:xfrm>
            <a:off x="14378955" y="5953869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58" name="Text 56"/>
          <p:cNvSpPr/>
          <p:nvPr/>
        </p:nvSpPr>
        <p:spPr>
          <a:xfrm>
            <a:off x="14531355" y="5360491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</a:t>
            </a:r>
            <a:endParaRPr lang="en-US" sz="1950" dirty="0"/>
          </a:p>
        </p:txBody>
      </p:sp>
      <p:sp>
        <p:nvSpPr>
          <p:cNvPr id="59" name="Shape 57"/>
          <p:cNvSpPr/>
          <p:nvPr/>
        </p:nvSpPr>
        <p:spPr>
          <a:xfrm>
            <a:off x="15761866" y="5953869"/>
            <a:ext cx="1383134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60" name="Text 58"/>
          <p:cNvSpPr/>
          <p:nvPr/>
        </p:nvSpPr>
        <p:spPr>
          <a:xfrm>
            <a:off x="15914266" y="5360491"/>
            <a:ext cx="1002134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b="1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248</a:t>
            </a:r>
            <a:endParaRPr lang="en-US" sz="1950" dirty="0"/>
          </a:p>
        </p:txBody>
      </p:sp>
      <p:sp>
        <p:nvSpPr>
          <p:cNvPr id="61" name="Shape 59"/>
          <p:cNvSpPr/>
          <p:nvPr/>
        </p:nvSpPr>
        <p:spPr>
          <a:xfrm>
            <a:off x="9887843" y="6766322"/>
            <a:ext cx="172529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62" name="Text 60"/>
          <p:cNvSpPr/>
          <p:nvPr/>
        </p:nvSpPr>
        <p:spPr>
          <a:xfrm>
            <a:off x="10116443" y="6172944"/>
            <a:ext cx="1344290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전환율</a:t>
            </a:r>
            <a:endParaRPr lang="en-US" sz="1950" dirty="0"/>
          </a:p>
        </p:txBody>
      </p:sp>
      <p:sp>
        <p:nvSpPr>
          <p:cNvPr id="63" name="Shape 61"/>
          <p:cNvSpPr/>
          <p:nvPr/>
        </p:nvSpPr>
        <p:spPr>
          <a:xfrm>
            <a:off x="11613133" y="6766322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64" name="Text 62"/>
          <p:cNvSpPr/>
          <p:nvPr/>
        </p:nvSpPr>
        <p:spPr>
          <a:xfrm>
            <a:off x="11765533" y="6172944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1.50%</a:t>
            </a:r>
            <a:endParaRPr lang="en-US" sz="1950" dirty="0"/>
          </a:p>
        </p:txBody>
      </p:sp>
      <p:sp>
        <p:nvSpPr>
          <p:cNvPr id="65" name="Shape 63"/>
          <p:cNvSpPr/>
          <p:nvPr/>
        </p:nvSpPr>
        <p:spPr>
          <a:xfrm>
            <a:off x="12996044" y="6766322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66" name="Text 64"/>
          <p:cNvSpPr/>
          <p:nvPr/>
        </p:nvSpPr>
        <p:spPr>
          <a:xfrm>
            <a:off x="13148444" y="6172944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1.60%</a:t>
            </a:r>
            <a:endParaRPr lang="en-US" sz="1950" dirty="0"/>
          </a:p>
        </p:txBody>
      </p:sp>
      <p:sp>
        <p:nvSpPr>
          <p:cNvPr id="67" name="Shape 65"/>
          <p:cNvSpPr/>
          <p:nvPr/>
        </p:nvSpPr>
        <p:spPr>
          <a:xfrm>
            <a:off x="14378955" y="6766322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68" name="Text 66"/>
          <p:cNvSpPr/>
          <p:nvPr/>
        </p:nvSpPr>
        <p:spPr>
          <a:xfrm>
            <a:off x="14531355" y="6172944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1.50%</a:t>
            </a:r>
            <a:endParaRPr lang="en-US" sz="1950" dirty="0"/>
          </a:p>
        </p:txBody>
      </p:sp>
      <p:sp>
        <p:nvSpPr>
          <p:cNvPr id="69" name="Shape 67"/>
          <p:cNvSpPr/>
          <p:nvPr/>
        </p:nvSpPr>
        <p:spPr>
          <a:xfrm>
            <a:off x="15761866" y="6766322"/>
            <a:ext cx="1383134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70" name="Text 68"/>
          <p:cNvSpPr/>
          <p:nvPr/>
        </p:nvSpPr>
        <p:spPr>
          <a:xfrm>
            <a:off x="15914266" y="6172944"/>
            <a:ext cx="1002134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b="1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1.75%</a:t>
            </a:r>
            <a:endParaRPr lang="en-US" sz="1950" dirty="0"/>
          </a:p>
        </p:txBody>
      </p:sp>
      <p:sp>
        <p:nvSpPr>
          <p:cNvPr id="71" name="Shape 69"/>
          <p:cNvSpPr/>
          <p:nvPr/>
        </p:nvSpPr>
        <p:spPr>
          <a:xfrm>
            <a:off x="9887843" y="7578775"/>
            <a:ext cx="172529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72" name="Text 70"/>
          <p:cNvSpPr/>
          <p:nvPr/>
        </p:nvSpPr>
        <p:spPr>
          <a:xfrm>
            <a:off x="10116443" y="6985397"/>
            <a:ext cx="1344290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CPA(₩)</a:t>
            </a:r>
            <a:endParaRPr lang="en-US" sz="1950" dirty="0"/>
          </a:p>
        </p:txBody>
      </p:sp>
      <p:sp>
        <p:nvSpPr>
          <p:cNvPr id="73" name="Shape 71"/>
          <p:cNvSpPr/>
          <p:nvPr/>
        </p:nvSpPr>
        <p:spPr>
          <a:xfrm>
            <a:off x="11613133" y="7578775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74" name="Text 72"/>
          <p:cNvSpPr/>
          <p:nvPr/>
        </p:nvSpPr>
        <p:spPr>
          <a:xfrm>
            <a:off x="11765533" y="6985397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45,699</a:t>
            </a:r>
            <a:endParaRPr lang="en-US" sz="1950" dirty="0"/>
          </a:p>
        </p:txBody>
      </p:sp>
      <p:sp>
        <p:nvSpPr>
          <p:cNvPr id="75" name="Shape 73"/>
          <p:cNvSpPr/>
          <p:nvPr/>
        </p:nvSpPr>
        <p:spPr>
          <a:xfrm>
            <a:off x="12996044" y="7578775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76" name="Text 74"/>
          <p:cNvSpPr/>
          <p:nvPr/>
        </p:nvSpPr>
        <p:spPr>
          <a:xfrm>
            <a:off x="13148444" y="6985397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43,810</a:t>
            </a:r>
            <a:endParaRPr lang="en-US" sz="1950" dirty="0"/>
          </a:p>
        </p:txBody>
      </p:sp>
      <p:sp>
        <p:nvSpPr>
          <p:cNvPr id="77" name="Shape 75"/>
          <p:cNvSpPr/>
          <p:nvPr/>
        </p:nvSpPr>
        <p:spPr>
          <a:xfrm>
            <a:off x="14378955" y="7578775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78" name="Text 76"/>
          <p:cNvSpPr/>
          <p:nvPr/>
        </p:nvSpPr>
        <p:spPr>
          <a:xfrm>
            <a:off x="14531355" y="6985397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49,718</a:t>
            </a:r>
            <a:endParaRPr lang="en-US" sz="1950" dirty="0"/>
          </a:p>
        </p:txBody>
      </p:sp>
      <p:sp>
        <p:nvSpPr>
          <p:cNvPr id="79" name="Shape 77"/>
          <p:cNvSpPr/>
          <p:nvPr/>
        </p:nvSpPr>
        <p:spPr>
          <a:xfrm>
            <a:off x="15761866" y="7578775"/>
            <a:ext cx="1383134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80" name="Text 78"/>
          <p:cNvSpPr/>
          <p:nvPr/>
        </p:nvSpPr>
        <p:spPr>
          <a:xfrm>
            <a:off x="15914266" y="6985397"/>
            <a:ext cx="1002134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b="1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38,306</a:t>
            </a:r>
            <a:endParaRPr lang="en-US" sz="1950" dirty="0"/>
          </a:p>
        </p:txBody>
      </p:sp>
      <p:sp>
        <p:nvSpPr>
          <p:cNvPr id="81" name="Shape 79"/>
          <p:cNvSpPr/>
          <p:nvPr/>
        </p:nvSpPr>
        <p:spPr>
          <a:xfrm>
            <a:off x="9887843" y="7588300"/>
            <a:ext cx="1725290" cy="812453"/>
          </a:xfrm>
          <a:prstGeom prst="rect">
            <a:avLst/>
          </a:prstGeom>
          <a:solidFill>
            <a:srgbClr val="CC785C">
              <a:alpha val="8000"/>
            </a:srgbClr>
          </a:solidFill>
          <a:ln/>
        </p:spPr>
      </p:sp>
      <p:sp>
        <p:nvSpPr>
          <p:cNvPr id="82" name="Shape 80"/>
          <p:cNvSpPr/>
          <p:nvPr/>
        </p:nvSpPr>
        <p:spPr>
          <a:xfrm>
            <a:off x="9887843" y="8391227"/>
            <a:ext cx="172529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83" name="Text 81"/>
          <p:cNvSpPr/>
          <p:nvPr/>
        </p:nvSpPr>
        <p:spPr>
          <a:xfrm>
            <a:off x="10116443" y="7797850"/>
            <a:ext cx="1344290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1414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매출(만원)</a:t>
            </a:r>
            <a:endParaRPr lang="en-US" sz="1950" dirty="0"/>
          </a:p>
        </p:txBody>
      </p:sp>
      <p:sp>
        <p:nvSpPr>
          <p:cNvPr id="84" name="Shape 82"/>
          <p:cNvSpPr/>
          <p:nvPr/>
        </p:nvSpPr>
        <p:spPr>
          <a:xfrm>
            <a:off x="11613133" y="7588300"/>
            <a:ext cx="1382911" cy="812453"/>
          </a:xfrm>
          <a:prstGeom prst="rect">
            <a:avLst/>
          </a:prstGeom>
          <a:solidFill>
            <a:srgbClr val="CC785C">
              <a:alpha val="8000"/>
            </a:srgbClr>
          </a:solidFill>
          <a:ln/>
        </p:spPr>
      </p:sp>
      <p:sp>
        <p:nvSpPr>
          <p:cNvPr id="85" name="Shape 83"/>
          <p:cNvSpPr/>
          <p:nvPr/>
        </p:nvSpPr>
        <p:spPr>
          <a:xfrm>
            <a:off x="11613133" y="8391227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86" name="Text 84"/>
          <p:cNvSpPr/>
          <p:nvPr/>
        </p:nvSpPr>
        <p:spPr>
          <a:xfrm>
            <a:off x="11765533" y="7797850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1414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2,790</a:t>
            </a:r>
            <a:endParaRPr lang="en-US" sz="1950" dirty="0"/>
          </a:p>
        </p:txBody>
      </p:sp>
      <p:sp>
        <p:nvSpPr>
          <p:cNvPr id="87" name="Shape 85"/>
          <p:cNvSpPr/>
          <p:nvPr/>
        </p:nvSpPr>
        <p:spPr>
          <a:xfrm>
            <a:off x="12996044" y="7588300"/>
            <a:ext cx="1382911" cy="812453"/>
          </a:xfrm>
          <a:prstGeom prst="rect">
            <a:avLst/>
          </a:prstGeom>
          <a:solidFill>
            <a:srgbClr val="CC785C">
              <a:alpha val="8000"/>
            </a:srgbClr>
          </a:solidFill>
          <a:ln/>
        </p:spPr>
      </p:sp>
      <p:sp>
        <p:nvSpPr>
          <p:cNvPr id="88" name="Shape 86"/>
          <p:cNvSpPr/>
          <p:nvPr/>
        </p:nvSpPr>
        <p:spPr>
          <a:xfrm>
            <a:off x="12996044" y="8391227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89" name="Text 87"/>
          <p:cNvSpPr/>
          <p:nvPr/>
        </p:nvSpPr>
        <p:spPr>
          <a:xfrm>
            <a:off x="13148444" y="7797850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1414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3,150</a:t>
            </a:r>
            <a:endParaRPr lang="en-US" sz="1950" dirty="0"/>
          </a:p>
        </p:txBody>
      </p:sp>
      <p:sp>
        <p:nvSpPr>
          <p:cNvPr id="90" name="Shape 88"/>
          <p:cNvSpPr/>
          <p:nvPr/>
        </p:nvSpPr>
        <p:spPr>
          <a:xfrm>
            <a:off x="14378955" y="7588300"/>
            <a:ext cx="1382911" cy="812453"/>
          </a:xfrm>
          <a:prstGeom prst="rect">
            <a:avLst/>
          </a:prstGeom>
          <a:solidFill>
            <a:srgbClr val="CC785C">
              <a:alpha val="8000"/>
            </a:srgbClr>
          </a:solidFill>
          <a:ln/>
        </p:spPr>
      </p:sp>
      <p:sp>
        <p:nvSpPr>
          <p:cNvPr id="91" name="Shape 89"/>
          <p:cNvSpPr/>
          <p:nvPr/>
        </p:nvSpPr>
        <p:spPr>
          <a:xfrm>
            <a:off x="14378955" y="8391227"/>
            <a:ext cx="1382911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92" name="Text 90"/>
          <p:cNvSpPr/>
          <p:nvPr/>
        </p:nvSpPr>
        <p:spPr>
          <a:xfrm>
            <a:off x="14531355" y="7797850"/>
            <a:ext cx="100191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1414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2,655</a:t>
            </a:r>
            <a:endParaRPr lang="en-US" sz="1950" dirty="0"/>
          </a:p>
        </p:txBody>
      </p:sp>
      <p:sp>
        <p:nvSpPr>
          <p:cNvPr id="93" name="Shape 91"/>
          <p:cNvSpPr/>
          <p:nvPr/>
        </p:nvSpPr>
        <p:spPr>
          <a:xfrm>
            <a:off x="15761866" y="7588300"/>
            <a:ext cx="1383134" cy="812453"/>
          </a:xfrm>
          <a:prstGeom prst="rect">
            <a:avLst/>
          </a:prstGeom>
          <a:solidFill>
            <a:srgbClr val="CC785C">
              <a:alpha val="8000"/>
            </a:srgbClr>
          </a:solidFill>
          <a:ln/>
        </p:spPr>
      </p:sp>
      <p:sp>
        <p:nvSpPr>
          <p:cNvPr id="94" name="Shape 92"/>
          <p:cNvSpPr/>
          <p:nvPr/>
        </p:nvSpPr>
        <p:spPr>
          <a:xfrm>
            <a:off x="15761866" y="8391227"/>
            <a:ext cx="1383134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95" name="Text 93"/>
          <p:cNvSpPr/>
          <p:nvPr/>
        </p:nvSpPr>
        <p:spPr>
          <a:xfrm>
            <a:off x="15914266" y="7797850"/>
            <a:ext cx="1002134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b="1" spc="-39" kern="0" dirty="0">
                <a:solidFill>
                  <a:srgbClr val="1414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3,720</a:t>
            </a:r>
            <a:endParaRPr lang="en-US" sz="1950" dirty="0"/>
          </a:p>
        </p:txBody>
      </p:sp>
      <p:sp>
        <p:nvSpPr>
          <p:cNvPr id="96" name="Text 94"/>
          <p:cNvSpPr/>
          <p:nvPr/>
        </p:nvSpPr>
        <p:spPr>
          <a:xfrm>
            <a:off x="9887843" y="8576965"/>
            <a:ext cx="7474872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50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광고비 단위: 만원 · CPA 단위: 원</a:t>
            </a:r>
            <a:endParaRPr lang="en-US" sz="1500" dirty="0"/>
          </a:p>
        </p:txBody>
      </p:sp>
      <p:sp>
        <p:nvSpPr>
          <p:cNvPr id="97" name="Text 95"/>
          <p:cNvSpPr/>
          <p:nvPr/>
        </p:nvSpPr>
        <p:spPr>
          <a:xfrm>
            <a:off x="1143000" y="9602167"/>
            <a:ext cx="2314798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주간 마케팅 성과 보고 · W1–W4</a:t>
            </a:r>
            <a:endParaRPr lang="en-US" sz="1350" dirty="0"/>
          </a:p>
        </p:txBody>
      </p:sp>
      <p:sp>
        <p:nvSpPr>
          <p:cNvPr id="98" name="Text 96"/>
          <p:cNvSpPr/>
          <p:nvPr/>
        </p:nvSpPr>
        <p:spPr>
          <a:xfrm>
            <a:off x="16620679" y="9602167"/>
            <a:ext cx="600521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12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52500"/>
            <a:ext cx="2260699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spc="108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· 채널별 ROI 분석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6035784" y="1042988"/>
            <a:ext cx="1185416" cy="2114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75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W4 · ROAS 내림차순</a:t>
            </a:r>
            <a:endParaRPr lang="en-US" sz="975" dirty="0"/>
          </a:p>
        </p:txBody>
      </p:sp>
      <p:sp>
        <p:nvSpPr>
          <p:cNvPr id="4" name="Shape 2"/>
          <p:cNvSpPr/>
          <p:nvPr/>
        </p:nvSpPr>
        <p:spPr>
          <a:xfrm>
            <a:off x="1143000" y="1478235"/>
            <a:ext cx="609600" cy="38100"/>
          </a:xfrm>
          <a:prstGeom prst="roundRect">
            <a:avLst>
              <a:gd name="adj" fmla="val 50000"/>
            </a:avLst>
          </a:prstGeom>
          <a:solidFill>
            <a:srgbClr val="CC785C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1687785"/>
            <a:ext cx="16482060" cy="7086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4800" spc="-120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최고 효율 채널과 적자 채널이 한 표 안에.</a:t>
            </a:r>
            <a:endParaRPr lang="en-US" sz="4800" dirty="0"/>
          </a:p>
        </p:txBody>
      </p:sp>
      <p:sp>
        <p:nvSpPr>
          <p:cNvPr id="6" name="Shape 4"/>
          <p:cNvSpPr/>
          <p:nvPr/>
        </p:nvSpPr>
        <p:spPr>
          <a:xfrm>
            <a:off x="1143000" y="3516511"/>
            <a:ext cx="1912739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7" name="Text 5"/>
          <p:cNvSpPr/>
          <p:nvPr/>
        </p:nvSpPr>
        <p:spPr>
          <a:xfrm>
            <a:off x="1371600" y="3044130"/>
            <a:ext cx="1531739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spc="9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채널</a:t>
            </a:r>
            <a:endParaRPr lang="en-US" sz="1650" dirty="0"/>
          </a:p>
        </p:txBody>
      </p:sp>
      <p:sp>
        <p:nvSpPr>
          <p:cNvPr id="8" name="Shape 6"/>
          <p:cNvSpPr/>
          <p:nvPr/>
        </p:nvSpPr>
        <p:spPr>
          <a:xfrm>
            <a:off x="3055739" y="3516511"/>
            <a:ext cx="1731094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9" name="Text 7"/>
          <p:cNvSpPr/>
          <p:nvPr/>
        </p:nvSpPr>
        <p:spPr>
          <a:xfrm>
            <a:off x="3208139" y="3044130"/>
            <a:ext cx="1350094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650" spc="9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광고비 (만원)</a:t>
            </a:r>
            <a:endParaRPr lang="en-US" sz="1650" dirty="0"/>
          </a:p>
        </p:txBody>
      </p:sp>
      <p:sp>
        <p:nvSpPr>
          <p:cNvPr id="10" name="Shape 8"/>
          <p:cNvSpPr/>
          <p:nvPr/>
        </p:nvSpPr>
        <p:spPr>
          <a:xfrm>
            <a:off x="4786833" y="3516511"/>
            <a:ext cx="1147763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11" name="Text 9"/>
          <p:cNvSpPr/>
          <p:nvPr/>
        </p:nvSpPr>
        <p:spPr>
          <a:xfrm>
            <a:off x="4939233" y="3044130"/>
            <a:ext cx="766763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650" spc="9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ROAS</a:t>
            </a:r>
            <a:endParaRPr lang="en-US" sz="1650" dirty="0"/>
          </a:p>
        </p:txBody>
      </p:sp>
      <p:sp>
        <p:nvSpPr>
          <p:cNvPr id="12" name="Shape 10"/>
          <p:cNvSpPr/>
          <p:nvPr/>
        </p:nvSpPr>
        <p:spPr>
          <a:xfrm>
            <a:off x="5934596" y="3516511"/>
            <a:ext cx="1401217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13" name="Text 11"/>
          <p:cNvSpPr/>
          <p:nvPr/>
        </p:nvSpPr>
        <p:spPr>
          <a:xfrm>
            <a:off x="6086996" y="3044130"/>
            <a:ext cx="1020217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650" spc="9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CPA (₩)</a:t>
            </a:r>
            <a:endParaRPr lang="en-US" sz="1650" dirty="0"/>
          </a:p>
        </p:txBody>
      </p:sp>
      <p:sp>
        <p:nvSpPr>
          <p:cNvPr id="14" name="Shape 12"/>
          <p:cNvSpPr/>
          <p:nvPr/>
        </p:nvSpPr>
        <p:spPr>
          <a:xfrm>
            <a:off x="7335813" y="3516511"/>
            <a:ext cx="891555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15" name="Text 13"/>
          <p:cNvSpPr/>
          <p:nvPr/>
        </p:nvSpPr>
        <p:spPr>
          <a:xfrm>
            <a:off x="7488213" y="3044130"/>
            <a:ext cx="510555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650" spc="9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전환</a:t>
            </a:r>
            <a:endParaRPr lang="en-US" sz="1650" dirty="0"/>
          </a:p>
        </p:txBody>
      </p:sp>
      <p:sp>
        <p:nvSpPr>
          <p:cNvPr id="16" name="Shape 14"/>
          <p:cNvSpPr/>
          <p:nvPr/>
        </p:nvSpPr>
        <p:spPr>
          <a:xfrm>
            <a:off x="8227368" y="3516511"/>
            <a:ext cx="1529507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17" name="Text 15"/>
          <p:cNvSpPr/>
          <p:nvPr/>
        </p:nvSpPr>
        <p:spPr>
          <a:xfrm>
            <a:off x="8379768" y="3044130"/>
            <a:ext cx="1148507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650" spc="9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매출 (만원)</a:t>
            </a:r>
            <a:endParaRPr lang="en-US" sz="1650" dirty="0"/>
          </a:p>
        </p:txBody>
      </p:sp>
      <p:sp>
        <p:nvSpPr>
          <p:cNvPr id="18" name="Shape 16"/>
          <p:cNvSpPr/>
          <p:nvPr/>
        </p:nvSpPr>
        <p:spPr>
          <a:xfrm>
            <a:off x="1143000" y="3526036"/>
            <a:ext cx="1912739" cy="1185937"/>
          </a:xfrm>
          <a:prstGeom prst="rect">
            <a:avLst/>
          </a:prstGeom>
          <a:solidFill>
            <a:srgbClr val="CC785C">
              <a:alpha val="8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1143000" y="4702448"/>
            <a:ext cx="1912739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20" name="Text 18"/>
          <p:cNvSpPr/>
          <p:nvPr/>
        </p:nvSpPr>
        <p:spPr>
          <a:xfrm>
            <a:off x="1371600" y="3735586"/>
            <a:ext cx="1531739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b="1" dirty="0">
                <a:solidFill>
                  <a:srgbClr val="CC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★ </a:t>
            </a:r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141413"/>
                </a:solidFill>
                <a:highlight>
                  <a:srgbClr val="CC785C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이메일</a:t>
            </a:r>
            <a:endParaRPr lang="en-US" sz="1950" dirty="0"/>
          </a:p>
        </p:txBody>
      </p:sp>
      <p:sp>
        <p:nvSpPr>
          <p:cNvPr id="21" name="Shape 19"/>
          <p:cNvSpPr/>
          <p:nvPr/>
        </p:nvSpPr>
        <p:spPr>
          <a:xfrm>
            <a:off x="3055739" y="3526036"/>
            <a:ext cx="1731094" cy="1185937"/>
          </a:xfrm>
          <a:prstGeom prst="rect">
            <a:avLst/>
          </a:prstGeom>
          <a:solidFill>
            <a:srgbClr val="CC785C">
              <a:alpha val="8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3055739" y="4702448"/>
            <a:ext cx="1731094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23" name="Text 21"/>
          <p:cNvSpPr/>
          <p:nvPr/>
        </p:nvSpPr>
        <p:spPr>
          <a:xfrm>
            <a:off x="3208139" y="3735586"/>
            <a:ext cx="1350094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1414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</a:t>
            </a:r>
            <a:endParaRPr lang="en-US" sz="1950" dirty="0"/>
          </a:p>
        </p:txBody>
      </p:sp>
      <p:sp>
        <p:nvSpPr>
          <p:cNvPr id="24" name="Shape 22"/>
          <p:cNvSpPr/>
          <p:nvPr/>
        </p:nvSpPr>
        <p:spPr>
          <a:xfrm>
            <a:off x="4786833" y="3526036"/>
            <a:ext cx="1147763" cy="1185937"/>
          </a:xfrm>
          <a:prstGeom prst="rect">
            <a:avLst/>
          </a:prstGeom>
          <a:solidFill>
            <a:srgbClr val="CC785C">
              <a:alpha val="8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4786833" y="4702448"/>
            <a:ext cx="1147763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26" name="Text 24"/>
          <p:cNvSpPr/>
          <p:nvPr/>
        </p:nvSpPr>
        <p:spPr>
          <a:xfrm>
            <a:off x="4939233" y="3735586"/>
            <a:ext cx="766763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b="1" spc="-39" kern="0" dirty="0">
                <a:solidFill>
                  <a:srgbClr val="1414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8.20</a:t>
            </a:r>
            <a:endParaRPr lang="en-US" sz="1950" dirty="0"/>
          </a:p>
        </p:txBody>
      </p:sp>
      <p:sp>
        <p:nvSpPr>
          <p:cNvPr id="27" name="Shape 25"/>
          <p:cNvSpPr/>
          <p:nvPr/>
        </p:nvSpPr>
        <p:spPr>
          <a:xfrm>
            <a:off x="5934596" y="3526036"/>
            <a:ext cx="1401217" cy="1185937"/>
          </a:xfrm>
          <a:prstGeom prst="rect">
            <a:avLst/>
          </a:prstGeom>
          <a:solidFill>
            <a:srgbClr val="CC785C">
              <a:alpha val="8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5934596" y="4702448"/>
            <a:ext cx="1401217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29" name="Text 27"/>
          <p:cNvSpPr/>
          <p:nvPr/>
        </p:nvSpPr>
        <p:spPr>
          <a:xfrm>
            <a:off x="6086996" y="3735586"/>
            <a:ext cx="1020217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1414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16,129</a:t>
            </a:r>
            <a:endParaRPr lang="en-US" sz="1950" dirty="0"/>
          </a:p>
        </p:txBody>
      </p:sp>
      <p:sp>
        <p:nvSpPr>
          <p:cNvPr id="30" name="Shape 28"/>
          <p:cNvSpPr/>
          <p:nvPr/>
        </p:nvSpPr>
        <p:spPr>
          <a:xfrm>
            <a:off x="7335813" y="3526036"/>
            <a:ext cx="891555" cy="1185937"/>
          </a:xfrm>
          <a:prstGeom prst="rect">
            <a:avLst/>
          </a:prstGeom>
          <a:solidFill>
            <a:srgbClr val="CC785C">
              <a:alpha val="8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7335813" y="4702448"/>
            <a:ext cx="891555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32" name="Text 30"/>
          <p:cNvSpPr/>
          <p:nvPr/>
        </p:nvSpPr>
        <p:spPr>
          <a:xfrm>
            <a:off x="7488213" y="3735586"/>
            <a:ext cx="510555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1414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</a:t>
            </a:r>
            <a:endParaRPr lang="en-US" sz="1950" dirty="0"/>
          </a:p>
        </p:txBody>
      </p:sp>
      <p:sp>
        <p:nvSpPr>
          <p:cNvPr id="33" name="Shape 31"/>
          <p:cNvSpPr/>
          <p:nvPr/>
        </p:nvSpPr>
        <p:spPr>
          <a:xfrm>
            <a:off x="8227368" y="3526036"/>
            <a:ext cx="1529507" cy="1185937"/>
          </a:xfrm>
          <a:prstGeom prst="rect">
            <a:avLst/>
          </a:prstGeom>
          <a:solidFill>
            <a:srgbClr val="CC785C">
              <a:alpha val="8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8227368" y="4702448"/>
            <a:ext cx="1529507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35" name="Text 33"/>
          <p:cNvSpPr/>
          <p:nvPr/>
        </p:nvSpPr>
        <p:spPr>
          <a:xfrm>
            <a:off x="8379768" y="3735586"/>
            <a:ext cx="1148507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1414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744</a:t>
            </a:r>
            <a:endParaRPr lang="en-US" sz="1950" dirty="0"/>
          </a:p>
        </p:txBody>
      </p:sp>
      <p:sp>
        <p:nvSpPr>
          <p:cNvPr id="36" name="Shape 34"/>
          <p:cNvSpPr/>
          <p:nvPr/>
        </p:nvSpPr>
        <p:spPr>
          <a:xfrm>
            <a:off x="1143000" y="5888385"/>
            <a:ext cx="1912739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37" name="Text 35"/>
          <p:cNvSpPr/>
          <p:nvPr/>
        </p:nvSpPr>
        <p:spPr>
          <a:xfrm>
            <a:off x="1371600" y="4921523"/>
            <a:ext cx="1531739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검색광고</a:t>
            </a:r>
            <a:endParaRPr lang="en-US" sz="1950" dirty="0"/>
          </a:p>
        </p:txBody>
      </p:sp>
      <p:sp>
        <p:nvSpPr>
          <p:cNvPr id="38" name="Shape 36"/>
          <p:cNvSpPr/>
          <p:nvPr/>
        </p:nvSpPr>
        <p:spPr>
          <a:xfrm>
            <a:off x="3055739" y="5888385"/>
            <a:ext cx="1731094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39" name="Text 37"/>
          <p:cNvSpPr/>
          <p:nvPr/>
        </p:nvSpPr>
        <p:spPr>
          <a:xfrm>
            <a:off x="3208139" y="4921523"/>
            <a:ext cx="1350094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400</a:t>
            </a:r>
            <a:endParaRPr lang="en-US" sz="1950" dirty="0"/>
          </a:p>
        </p:txBody>
      </p:sp>
      <p:sp>
        <p:nvSpPr>
          <p:cNvPr id="40" name="Shape 38"/>
          <p:cNvSpPr/>
          <p:nvPr/>
        </p:nvSpPr>
        <p:spPr>
          <a:xfrm>
            <a:off x="4786833" y="5888385"/>
            <a:ext cx="1147763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41" name="Text 39"/>
          <p:cNvSpPr/>
          <p:nvPr/>
        </p:nvSpPr>
        <p:spPr>
          <a:xfrm>
            <a:off x="4939233" y="4921523"/>
            <a:ext cx="766763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5.10</a:t>
            </a:r>
            <a:endParaRPr lang="en-US" sz="1950" dirty="0"/>
          </a:p>
        </p:txBody>
      </p:sp>
      <p:sp>
        <p:nvSpPr>
          <p:cNvPr id="42" name="Shape 40"/>
          <p:cNvSpPr/>
          <p:nvPr/>
        </p:nvSpPr>
        <p:spPr>
          <a:xfrm>
            <a:off x="5934596" y="5888385"/>
            <a:ext cx="1401217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43" name="Text 41"/>
          <p:cNvSpPr/>
          <p:nvPr/>
        </p:nvSpPr>
        <p:spPr>
          <a:xfrm>
            <a:off x="6086996" y="4921523"/>
            <a:ext cx="1020217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28,169</a:t>
            </a:r>
            <a:endParaRPr lang="en-US" sz="1950" dirty="0"/>
          </a:p>
        </p:txBody>
      </p:sp>
      <p:sp>
        <p:nvSpPr>
          <p:cNvPr id="44" name="Shape 42"/>
          <p:cNvSpPr/>
          <p:nvPr/>
        </p:nvSpPr>
        <p:spPr>
          <a:xfrm>
            <a:off x="7335813" y="5888385"/>
            <a:ext cx="891555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45" name="Text 43"/>
          <p:cNvSpPr/>
          <p:nvPr/>
        </p:nvSpPr>
        <p:spPr>
          <a:xfrm>
            <a:off x="7488213" y="4921523"/>
            <a:ext cx="510555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142</a:t>
            </a:r>
            <a:endParaRPr lang="en-US" sz="1950" dirty="0"/>
          </a:p>
        </p:txBody>
      </p:sp>
      <p:sp>
        <p:nvSpPr>
          <p:cNvPr id="46" name="Shape 44"/>
          <p:cNvSpPr/>
          <p:nvPr/>
        </p:nvSpPr>
        <p:spPr>
          <a:xfrm>
            <a:off x="8227368" y="5888385"/>
            <a:ext cx="1529507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47" name="Text 45"/>
          <p:cNvSpPr/>
          <p:nvPr/>
        </p:nvSpPr>
        <p:spPr>
          <a:xfrm>
            <a:off x="8379768" y="4921523"/>
            <a:ext cx="1148507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1,988</a:t>
            </a:r>
            <a:endParaRPr lang="en-US" sz="1950" dirty="0"/>
          </a:p>
        </p:txBody>
      </p:sp>
      <p:sp>
        <p:nvSpPr>
          <p:cNvPr id="48" name="Shape 46"/>
          <p:cNvSpPr/>
          <p:nvPr/>
        </p:nvSpPr>
        <p:spPr>
          <a:xfrm>
            <a:off x="1143000" y="7074322"/>
            <a:ext cx="1912739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49" name="Text 47"/>
          <p:cNvSpPr/>
          <p:nvPr/>
        </p:nvSpPr>
        <p:spPr>
          <a:xfrm>
            <a:off x="1371600" y="6107460"/>
            <a:ext cx="1531739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SNS</a:t>
            </a:r>
            <a:endParaRPr lang="en-US" sz="1950" dirty="0"/>
          </a:p>
        </p:txBody>
      </p:sp>
      <p:sp>
        <p:nvSpPr>
          <p:cNvPr id="50" name="Shape 48"/>
          <p:cNvSpPr/>
          <p:nvPr/>
        </p:nvSpPr>
        <p:spPr>
          <a:xfrm>
            <a:off x="3055739" y="7074322"/>
            <a:ext cx="1731094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51" name="Text 49"/>
          <p:cNvSpPr/>
          <p:nvPr/>
        </p:nvSpPr>
        <p:spPr>
          <a:xfrm>
            <a:off x="3208139" y="6107460"/>
            <a:ext cx="1350094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</a:t>
            </a:r>
            <a:endParaRPr lang="en-US" sz="1950" dirty="0"/>
          </a:p>
        </p:txBody>
      </p:sp>
      <p:sp>
        <p:nvSpPr>
          <p:cNvPr id="52" name="Shape 50"/>
          <p:cNvSpPr/>
          <p:nvPr/>
        </p:nvSpPr>
        <p:spPr>
          <a:xfrm>
            <a:off x="4786833" y="7074322"/>
            <a:ext cx="1147763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53" name="Text 51"/>
          <p:cNvSpPr/>
          <p:nvPr/>
        </p:nvSpPr>
        <p:spPr>
          <a:xfrm>
            <a:off x="4939233" y="6107460"/>
            <a:ext cx="766763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2.80</a:t>
            </a:r>
            <a:endParaRPr lang="en-US" sz="1950" dirty="0"/>
          </a:p>
        </p:txBody>
      </p:sp>
      <p:sp>
        <p:nvSpPr>
          <p:cNvPr id="54" name="Shape 52"/>
          <p:cNvSpPr/>
          <p:nvPr/>
        </p:nvSpPr>
        <p:spPr>
          <a:xfrm>
            <a:off x="5934596" y="7074322"/>
            <a:ext cx="1401217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55" name="Text 53"/>
          <p:cNvSpPr/>
          <p:nvPr/>
        </p:nvSpPr>
        <p:spPr>
          <a:xfrm>
            <a:off x="6086996" y="6107460"/>
            <a:ext cx="1020217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44,118</a:t>
            </a:r>
            <a:endParaRPr lang="en-US" sz="1950" dirty="0"/>
          </a:p>
        </p:txBody>
      </p:sp>
      <p:sp>
        <p:nvSpPr>
          <p:cNvPr id="56" name="Shape 54"/>
          <p:cNvSpPr/>
          <p:nvPr/>
        </p:nvSpPr>
        <p:spPr>
          <a:xfrm>
            <a:off x="7335813" y="7074322"/>
            <a:ext cx="891555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57" name="Text 55"/>
          <p:cNvSpPr/>
          <p:nvPr/>
        </p:nvSpPr>
        <p:spPr>
          <a:xfrm>
            <a:off x="7488213" y="6107460"/>
            <a:ext cx="510555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</a:t>
            </a:r>
            <a:endParaRPr lang="en-US" sz="1950" dirty="0"/>
          </a:p>
        </p:txBody>
      </p:sp>
      <p:sp>
        <p:nvSpPr>
          <p:cNvPr id="58" name="Shape 56"/>
          <p:cNvSpPr/>
          <p:nvPr/>
        </p:nvSpPr>
        <p:spPr>
          <a:xfrm>
            <a:off x="8227368" y="7074322"/>
            <a:ext cx="1529507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59" name="Text 57"/>
          <p:cNvSpPr/>
          <p:nvPr/>
        </p:nvSpPr>
        <p:spPr>
          <a:xfrm>
            <a:off x="8379768" y="6107460"/>
            <a:ext cx="1148507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748</a:t>
            </a:r>
            <a:endParaRPr lang="en-US" sz="1950" dirty="0"/>
          </a:p>
        </p:txBody>
      </p:sp>
      <p:sp>
        <p:nvSpPr>
          <p:cNvPr id="60" name="Shape 58"/>
          <p:cNvSpPr/>
          <p:nvPr/>
        </p:nvSpPr>
        <p:spPr>
          <a:xfrm>
            <a:off x="1143000" y="8260259"/>
            <a:ext cx="1912739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61" name="Text 59"/>
          <p:cNvSpPr/>
          <p:nvPr/>
        </p:nvSpPr>
        <p:spPr>
          <a:xfrm>
            <a:off x="1371600" y="7293397"/>
            <a:ext cx="1531739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b="1" dirty="0">
                <a:solidFill>
                  <a:srgbClr val="C64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</a:t>
            </a:r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C64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디스플레이</a:t>
            </a:r>
            <a:endParaRPr lang="en-US" sz="1950" dirty="0"/>
          </a:p>
        </p:txBody>
      </p:sp>
      <p:sp>
        <p:nvSpPr>
          <p:cNvPr id="62" name="Shape 60"/>
          <p:cNvSpPr/>
          <p:nvPr/>
        </p:nvSpPr>
        <p:spPr>
          <a:xfrm>
            <a:off x="3055739" y="8260259"/>
            <a:ext cx="1731094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63" name="Text 61"/>
          <p:cNvSpPr/>
          <p:nvPr/>
        </p:nvSpPr>
        <p:spPr>
          <a:xfrm>
            <a:off x="3208139" y="7293397"/>
            <a:ext cx="1350094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C64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</a:t>
            </a:r>
            <a:endParaRPr lang="en-US" sz="1950" dirty="0"/>
          </a:p>
        </p:txBody>
      </p:sp>
      <p:sp>
        <p:nvSpPr>
          <p:cNvPr id="64" name="Shape 62"/>
          <p:cNvSpPr/>
          <p:nvPr/>
        </p:nvSpPr>
        <p:spPr>
          <a:xfrm>
            <a:off x="4786833" y="8260259"/>
            <a:ext cx="1147763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65" name="Text 63"/>
          <p:cNvSpPr/>
          <p:nvPr/>
        </p:nvSpPr>
        <p:spPr>
          <a:xfrm>
            <a:off x="4939233" y="7293397"/>
            <a:ext cx="766763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b="1" spc="-39" kern="0" dirty="0">
                <a:solidFill>
                  <a:srgbClr val="C64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0.45</a:t>
            </a:r>
            <a:endParaRPr lang="en-US" sz="1950" dirty="0"/>
          </a:p>
        </p:txBody>
      </p:sp>
      <p:sp>
        <p:nvSpPr>
          <p:cNvPr id="66" name="Shape 64"/>
          <p:cNvSpPr/>
          <p:nvPr/>
        </p:nvSpPr>
        <p:spPr>
          <a:xfrm>
            <a:off x="5934596" y="8260259"/>
            <a:ext cx="1401217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67" name="Text 65"/>
          <p:cNvSpPr/>
          <p:nvPr/>
        </p:nvSpPr>
        <p:spPr>
          <a:xfrm>
            <a:off x="6086996" y="7293397"/>
            <a:ext cx="1020217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C64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285,714</a:t>
            </a:r>
            <a:endParaRPr lang="en-US" sz="1950" dirty="0"/>
          </a:p>
        </p:txBody>
      </p:sp>
      <p:sp>
        <p:nvSpPr>
          <p:cNvPr id="68" name="Shape 66"/>
          <p:cNvSpPr/>
          <p:nvPr/>
        </p:nvSpPr>
        <p:spPr>
          <a:xfrm>
            <a:off x="7335813" y="8260259"/>
            <a:ext cx="891555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69" name="Text 67"/>
          <p:cNvSpPr/>
          <p:nvPr/>
        </p:nvSpPr>
        <p:spPr>
          <a:xfrm>
            <a:off x="7488213" y="7293397"/>
            <a:ext cx="510555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C64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950" dirty="0"/>
          </a:p>
        </p:txBody>
      </p:sp>
      <p:sp>
        <p:nvSpPr>
          <p:cNvPr id="70" name="Shape 68"/>
          <p:cNvSpPr/>
          <p:nvPr/>
        </p:nvSpPr>
        <p:spPr>
          <a:xfrm>
            <a:off x="8227368" y="8260259"/>
            <a:ext cx="1529507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71" name="Text 69"/>
          <p:cNvSpPr/>
          <p:nvPr/>
        </p:nvSpPr>
        <p:spPr>
          <a:xfrm>
            <a:off x="8379768" y="7293397"/>
            <a:ext cx="1148507" cy="7954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C64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63</a:t>
            </a:r>
            <a:endParaRPr lang="en-US" sz="1950" dirty="0"/>
          </a:p>
        </p:txBody>
      </p:sp>
      <p:sp>
        <p:nvSpPr>
          <p:cNvPr id="72" name="Shape 70"/>
          <p:cNvSpPr/>
          <p:nvPr/>
        </p:nvSpPr>
        <p:spPr>
          <a:xfrm>
            <a:off x="1143000" y="8269784"/>
            <a:ext cx="1912739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73" name="Text 71"/>
          <p:cNvSpPr/>
          <p:nvPr/>
        </p:nvSpPr>
        <p:spPr>
          <a:xfrm>
            <a:off x="1371600" y="8488859"/>
            <a:ext cx="1531739" cy="7884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전체</a:t>
            </a:r>
            <a:endParaRPr lang="en-US" sz="1950" dirty="0"/>
          </a:p>
        </p:txBody>
      </p:sp>
      <p:sp>
        <p:nvSpPr>
          <p:cNvPr id="74" name="Shape 72"/>
          <p:cNvSpPr/>
          <p:nvPr/>
        </p:nvSpPr>
        <p:spPr>
          <a:xfrm>
            <a:off x="3055739" y="8269784"/>
            <a:ext cx="1731094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75" name="Text 73"/>
          <p:cNvSpPr/>
          <p:nvPr/>
        </p:nvSpPr>
        <p:spPr>
          <a:xfrm>
            <a:off x="3208139" y="8488859"/>
            <a:ext cx="1350094" cy="7884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950</a:t>
            </a:r>
            <a:endParaRPr lang="en-US" sz="1950" dirty="0"/>
          </a:p>
        </p:txBody>
      </p:sp>
      <p:sp>
        <p:nvSpPr>
          <p:cNvPr id="76" name="Shape 74"/>
          <p:cNvSpPr/>
          <p:nvPr/>
        </p:nvSpPr>
        <p:spPr>
          <a:xfrm>
            <a:off x="4786833" y="8269784"/>
            <a:ext cx="1147763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77" name="Text 75"/>
          <p:cNvSpPr/>
          <p:nvPr/>
        </p:nvSpPr>
        <p:spPr>
          <a:xfrm>
            <a:off x="4939233" y="8488859"/>
            <a:ext cx="766763" cy="7884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3.92</a:t>
            </a:r>
            <a:endParaRPr lang="en-US" sz="1950" dirty="0"/>
          </a:p>
        </p:txBody>
      </p:sp>
      <p:sp>
        <p:nvSpPr>
          <p:cNvPr id="78" name="Shape 76"/>
          <p:cNvSpPr/>
          <p:nvPr/>
        </p:nvSpPr>
        <p:spPr>
          <a:xfrm>
            <a:off x="5934596" y="8269784"/>
            <a:ext cx="1401217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79" name="Text 77"/>
          <p:cNvSpPr/>
          <p:nvPr/>
        </p:nvSpPr>
        <p:spPr>
          <a:xfrm>
            <a:off x="6086996" y="8488859"/>
            <a:ext cx="1020217" cy="7884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38,306</a:t>
            </a:r>
            <a:endParaRPr lang="en-US" sz="1950" dirty="0"/>
          </a:p>
        </p:txBody>
      </p:sp>
      <p:sp>
        <p:nvSpPr>
          <p:cNvPr id="80" name="Shape 78"/>
          <p:cNvSpPr/>
          <p:nvPr/>
        </p:nvSpPr>
        <p:spPr>
          <a:xfrm>
            <a:off x="7335813" y="8269784"/>
            <a:ext cx="891555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81" name="Text 79"/>
          <p:cNvSpPr/>
          <p:nvPr/>
        </p:nvSpPr>
        <p:spPr>
          <a:xfrm>
            <a:off x="7488213" y="8488859"/>
            <a:ext cx="510555" cy="7884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248</a:t>
            </a:r>
            <a:endParaRPr lang="en-US" sz="1950" dirty="0"/>
          </a:p>
        </p:txBody>
      </p:sp>
      <p:sp>
        <p:nvSpPr>
          <p:cNvPr id="82" name="Shape 80"/>
          <p:cNvSpPr/>
          <p:nvPr/>
        </p:nvSpPr>
        <p:spPr>
          <a:xfrm>
            <a:off x="8227368" y="8269784"/>
            <a:ext cx="1529507" cy="9525"/>
          </a:xfrm>
          <a:prstGeom prst="rect">
            <a:avLst/>
          </a:prstGeom>
          <a:solidFill>
            <a:srgbClr val="141413"/>
          </a:solidFill>
          <a:ln/>
        </p:spPr>
      </p:sp>
      <p:sp>
        <p:nvSpPr>
          <p:cNvPr id="83" name="Text 81"/>
          <p:cNvSpPr/>
          <p:nvPr/>
        </p:nvSpPr>
        <p:spPr>
          <a:xfrm>
            <a:off x="8379768" y="8488859"/>
            <a:ext cx="1148507" cy="7884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1950" spc="-39" kern="0" dirty="0">
                <a:solidFill>
                  <a:srgbClr val="2525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3,543</a:t>
            </a:r>
            <a:endParaRPr lang="en-US" sz="1950" dirty="0"/>
          </a:p>
        </p:txBody>
      </p:sp>
      <p:sp>
        <p:nvSpPr>
          <p:cNvPr id="84" name="Shape 82"/>
          <p:cNvSpPr/>
          <p:nvPr/>
        </p:nvSpPr>
        <p:spPr>
          <a:xfrm>
            <a:off x="10518874" y="2891730"/>
            <a:ext cx="9525" cy="6557070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85" name="Text 83"/>
          <p:cNvSpPr/>
          <p:nvPr/>
        </p:nvSpPr>
        <p:spPr>
          <a:xfrm>
            <a:off x="11137999" y="4006751"/>
            <a:ext cx="6187134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spc="132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ROAS 격차</a:t>
            </a:r>
            <a:endParaRPr lang="en-US" sz="1650" dirty="0"/>
          </a:p>
        </p:txBody>
      </p:sp>
      <p:sp>
        <p:nvSpPr>
          <p:cNvPr id="86" name="Text 84"/>
          <p:cNvSpPr/>
          <p:nvPr/>
        </p:nvSpPr>
        <p:spPr>
          <a:xfrm>
            <a:off x="11137999" y="5083969"/>
            <a:ext cx="1059656" cy="5695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700" spc="-27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이메일</a:t>
            </a:r>
            <a:endParaRPr lang="en-US" sz="2700" dirty="0"/>
          </a:p>
        </p:txBody>
      </p:sp>
      <p:sp>
        <p:nvSpPr>
          <p:cNvPr id="87" name="Text 85"/>
          <p:cNvSpPr/>
          <p:nvPr/>
        </p:nvSpPr>
        <p:spPr>
          <a:xfrm>
            <a:off x="12311955" y="4636294"/>
            <a:ext cx="2016398" cy="11010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5400" spc="-162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8.20×</a:t>
            </a:r>
            <a:endParaRPr lang="en-US" sz="5400" dirty="0"/>
          </a:p>
        </p:txBody>
      </p:sp>
      <p:sp>
        <p:nvSpPr>
          <p:cNvPr id="88" name="Text 86"/>
          <p:cNvSpPr/>
          <p:nvPr/>
        </p:nvSpPr>
        <p:spPr>
          <a:xfrm>
            <a:off x="11137999" y="6451699"/>
            <a:ext cx="1715319" cy="5695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700" spc="-27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디스플레이</a:t>
            </a:r>
            <a:endParaRPr lang="en-US" sz="2700" dirty="0"/>
          </a:p>
        </p:txBody>
      </p:sp>
      <p:sp>
        <p:nvSpPr>
          <p:cNvPr id="89" name="Text 87"/>
          <p:cNvSpPr/>
          <p:nvPr/>
        </p:nvSpPr>
        <p:spPr>
          <a:xfrm>
            <a:off x="12967618" y="6004024"/>
            <a:ext cx="2013868" cy="11010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5400" spc="-162" kern="0" dirty="0">
                <a:solidFill>
                  <a:srgbClr val="C64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0.45×</a:t>
            </a:r>
            <a:endParaRPr lang="en-US" sz="5400" dirty="0"/>
          </a:p>
        </p:txBody>
      </p:sp>
      <p:sp>
        <p:nvSpPr>
          <p:cNvPr id="90" name="Shape 88"/>
          <p:cNvSpPr/>
          <p:nvPr/>
        </p:nvSpPr>
        <p:spPr>
          <a:xfrm>
            <a:off x="11137999" y="7371755"/>
            <a:ext cx="6006926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91" name="Text 89"/>
          <p:cNvSpPr/>
          <p:nvPr/>
        </p:nvSpPr>
        <p:spPr>
          <a:xfrm>
            <a:off x="11137999" y="7647980"/>
            <a:ext cx="6187134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3D3D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최고-최저 채널의 ROAS 격차가 </a:t>
            </a:r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414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18배 </a:t>
            </a:r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3D3D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이메일 비중을 늘리고 디스플레이는 즉시 점검해야 합니다.</a:t>
            </a:r>
            <a:endParaRPr lang="en-US" sz="1800" dirty="0"/>
          </a:p>
        </p:txBody>
      </p:sp>
      <p:sp>
        <p:nvSpPr>
          <p:cNvPr id="92" name="Text 90"/>
          <p:cNvSpPr/>
          <p:nvPr/>
        </p:nvSpPr>
        <p:spPr>
          <a:xfrm>
            <a:off x="1143000" y="9602167"/>
            <a:ext cx="2314798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주간 마케팅 성과 보고 · W1–W4</a:t>
            </a:r>
            <a:endParaRPr lang="en-US" sz="1350" dirty="0"/>
          </a:p>
        </p:txBody>
      </p:sp>
      <p:sp>
        <p:nvSpPr>
          <p:cNvPr id="93" name="Text 91"/>
          <p:cNvSpPr/>
          <p:nvPr/>
        </p:nvSpPr>
        <p:spPr>
          <a:xfrm>
            <a:off x="16620679" y="9602167"/>
            <a:ext cx="600521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/ 12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817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52500"/>
            <a:ext cx="2165300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spc="108" kern="0" dirty="0">
                <a:solidFill>
                  <a:srgbClr val="CC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긴급 · 즉시 점검 필요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6072470" y="1042988"/>
            <a:ext cx="1148730" cy="2114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75" dirty="0">
                <a:solidFill>
                  <a:srgbClr val="A09D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디스플레이 채널 / W4</a:t>
            </a:r>
            <a:endParaRPr lang="en-US" sz="975" dirty="0"/>
          </a:p>
        </p:txBody>
      </p:sp>
      <p:sp>
        <p:nvSpPr>
          <p:cNvPr id="4" name="Shape 2"/>
          <p:cNvSpPr/>
          <p:nvPr/>
        </p:nvSpPr>
        <p:spPr>
          <a:xfrm>
            <a:off x="1143000" y="1478235"/>
            <a:ext cx="609600" cy="38100"/>
          </a:xfrm>
          <a:prstGeom prst="roundRect">
            <a:avLst>
              <a:gd name="adj" fmla="val 50000"/>
            </a:avLst>
          </a:prstGeom>
          <a:solidFill>
            <a:srgbClr val="CC785C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1687785"/>
            <a:ext cx="16482060" cy="13791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4800" spc="-120" kern="0" dirty="0">
                <a:solidFill>
                  <a:srgbClr val="FAF9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디스플레이 채널, 광고비 200만원에 매출 63만원.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1143000" y="4322862"/>
            <a:ext cx="7750492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spc="156" kern="0" dirty="0">
                <a:solidFill>
                  <a:srgbClr val="8E8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디스플레이 ROAS</a:t>
            </a:r>
            <a:endParaRPr lang="en-US" sz="1950" dirty="0"/>
          </a:p>
        </p:txBody>
      </p:sp>
      <p:sp>
        <p:nvSpPr>
          <p:cNvPr id="7" name="Text 5"/>
          <p:cNvSpPr/>
          <p:nvPr/>
        </p:nvSpPr>
        <p:spPr>
          <a:xfrm>
            <a:off x="1143000" y="4387602"/>
            <a:ext cx="4877016" cy="387191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0" spc="-1050" kern="0" dirty="0">
                <a:solidFill>
                  <a:srgbClr val="FAF9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0.45</a:t>
            </a:r>
            <a:endParaRPr lang="en-US" sz="21000" dirty="0"/>
          </a:p>
        </p:txBody>
      </p:sp>
      <p:sp>
        <p:nvSpPr>
          <p:cNvPr id="8" name="Text 6"/>
          <p:cNvSpPr/>
          <p:nvPr/>
        </p:nvSpPr>
        <p:spPr>
          <a:xfrm>
            <a:off x="6049417" y="6973639"/>
            <a:ext cx="310381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spc="-1050" kern="0" dirty="0">
                <a:solidFill>
                  <a:srgbClr val="C64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×</a:t>
            </a:r>
            <a:endParaRPr lang="en-US" sz="4500" dirty="0"/>
          </a:p>
        </p:txBody>
      </p:sp>
      <p:sp>
        <p:nvSpPr>
          <p:cNvPr id="9" name="Text 7"/>
          <p:cNvSpPr/>
          <p:nvPr/>
        </p:nvSpPr>
        <p:spPr>
          <a:xfrm>
            <a:off x="1143000" y="7945189"/>
            <a:ext cx="7750492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A09D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손익분기 ROAS 1.0의 절반 이하 — 광고비 137만원이 손실로 누적 중.</a:t>
            </a:r>
            <a:endParaRPr lang="en-US" sz="1950" dirty="0"/>
          </a:p>
        </p:txBody>
      </p:sp>
      <p:sp>
        <p:nvSpPr>
          <p:cNvPr id="10" name="Text 8"/>
          <p:cNvSpPr/>
          <p:nvPr/>
        </p:nvSpPr>
        <p:spPr>
          <a:xfrm>
            <a:off x="9620250" y="4088160"/>
            <a:ext cx="7750492" cy="1821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900" spc="-78" kern="0" dirty="0">
                <a:solidFill>
                  <a:srgbClr val="FAF9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한 달째 적자 운영. 유지하기에는 비싸고, 키우기에는 위험합니다.</a:t>
            </a:r>
            <a:endParaRPr lang="en-US" sz="3900" dirty="0"/>
          </a:p>
        </p:txBody>
      </p:sp>
      <p:sp>
        <p:nvSpPr>
          <p:cNvPr id="11" name="Text 9"/>
          <p:cNvSpPr/>
          <p:nvPr/>
        </p:nvSpPr>
        <p:spPr>
          <a:xfrm>
            <a:off x="9620250" y="6214095"/>
            <a:ext cx="7750492" cy="8648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9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CPA는 ₩285,714 — 다른 채널 평균의 8배 수준입니다. 한 주 더 같은 조건으로 운영하면 누적 손실이 빠르게 누적됩니다.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9620250" y="7498035"/>
            <a:ext cx="419100" cy="4810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25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A.</a:t>
            </a:r>
            <a:endParaRPr lang="en-US" sz="2250" dirty="0"/>
          </a:p>
        </p:txBody>
      </p:sp>
      <p:sp>
        <p:nvSpPr>
          <p:cNvPr id="13" name="Text 11"/>
          <p:cNvSpPr/>
          <p:nvPr/>
        </p:nvSpPr>
        <p:spPr>
          <a:xfrm>
            <a:off x="10115550" y="7540898"/>
            <a:ext cx="7240334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FAF9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예산 동결. 다음 주 200만원을 0원으로, 절감분은 이메일·검색에 재배분.</a:t>
            </a:r>
            <a:endParaRPr lang="en-US" sz="1950" dirty="0"/>
          </a:p>
        </p:txBody>
      </p:sp>
      <p:sp>
        <p:nvSpPr>
          <p:cNvPr id="14" name="Text 12"/>
          <p:cNvSpPr/>
          <p:nvPr/>
        </p:nvSpPr>
        <p:spPr>
          <a:xfrm>
            <a:off x="9620250" y="8112398"/>
            <a:ext cx="419100" cy="4810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25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B.</a:t>
            </a:r>
            <a:endParaRPr lang="en-US" sz="2250" dirty="0"/>
          </a:p>
        </p:txBody>
      </p:sp>
      <p:sp>
        <p:nvSpPr>
          <p:cNvPr id="15" name="Text 13"/>
          <p:cNvSpPr/>
          <p:nvPr/>
        </p:nvSpPr>
        <p:spPr>
          <a:xfrm>
            <a:off x="10115550" y="8155260"/>
            <a:ext cx="7240334" cy="805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FAF9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크리에이티브·타겟 전면 교체. A/B 50만원 한도 내 2주 재시도, ROAS &lt; 1.5면 종료.</a:t>
            </a:r>
            <a:endParaRPr lang="en-US" sz="1950" dirty="0"/>
          </a:p>
        </p:txBody>
      </p:sp>
      <p:sp>
        <p:nvSpPr>
          <p:cNvPr id="16" name="Text 14"/>
          <p:cNvSpPr/>
          <p:nvPr/>
        </p:nvSpPr>
        <p:spPr>
          <a:xfrm>
            <a:off x="1143000" y="9602167"/>
            <a:ext cx="2314798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A09D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주간 마케팅 성과 보고 · W1–W4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16620679" y="9602167"/>
            <a:ext cx="600521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A09D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/ 12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52500"/>
            <a:ext cx="2024435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spc="108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· 유저 유형 분석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5518309" y="1042988"/>
            <a:ext cx="1702891" cy="2114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75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신규 유입 비중 추이 / W1 → W4</a:t>
            </a:r>
            <a:endParaRPr lang="en-US" sz="975" dirty="0"/>
          </a:p>
        </p:txBody>
      </p:sp>
      <p:sp>
        <p:nvSpPr>
          <p:cNvPr id="4" name="Shape 2"/>
          <p:cNvSpPr/>
          <p:nvPr/>
        </p:nvSpPr>
        <p:spPr>
          <a:xfrm>
            <a:off x="1143000" y="1478235"/>
            <a:ext cx="609600" cy="38100"/>
          </a:xfrm>
          <a:prstGeom prst="roundRect">
            <a:avLst>
              <a:gd name="adj" fmla="val 50000"/>
            </a:avLst>
          </a:prstGeom>
          <a:solidFill>
            <a:srgbClr val="CC785C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1687785"/>
            <a:ext cx="16482060" cy="7086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4800" spc="-120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매출은 재방문이 견인. 신규 유입은 매주 줄고 있습니다.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1143000" y="3006030"/>
            <a:ext cx="1106537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신규 유입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2516237" y="3006030"/>
            <a:ext cx="886271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재방문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1143000" y="3747492"/>
            <a:ext cx="685800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spc="132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W1</a:t>
            </a:r>
            <a:endParaRPr lang="en-US" sz="1650" dirty="0"/>
          </a:p>
        </p:txBody>
      </p:sp>
      <p:sp>
        <p:nvSpPr>
          <p:cNvPr id="9" name="Shape 7"/>
          <p:cNvSpPr/>
          <p:nvPr/>
        </p:nvSpPr>
        <p:spPr>
          <a:xfrm>
            <a:off x="1962150" y="3738414"/>
            <a:ext cx="5906393" cy="342900"/>
          </a:xfrm>
          <a:prstGeom prst="roundRect">
            <a:avLst>
              <a:gd name="adj" fmla="val 11111"/>
            </a:avLst>
          </a:prstGeom>
          <a:solidFill>
            <a:srgbClr val="CC785C"/>
          </a:solidFill>
          <a:ln/>
        </p:spPr>
      </p:sp>
      <p:sp>
        <p:nvSpPr>
          <p:cNvPr id="10" name="Text 8"/>
          <p:cNvSpPr/>
          <p:nvPr/>
        </p:nvSpPr>
        <p:spPr>
          <a:xfrm>
            <a:off x="8001893" y="3673673"/>
            <a:ext cx="1123950" cy="510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2400" spc="-48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78%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1143000" y="4467523"/>
            <a:ext cx="685800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spc="132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W2</a:t>
            </a:r>
            <a:endParaRPr lang="en-US" sz="1650" dirty="0"/>
          </a:p>
        </p:txBody>
      </p:sp>
      <p:sp>
        <p:nvSpPr>
          <p:cNvPr id="12" name="Shape 10"/>
          <p:cNvSpPr/>
          <p:nvPr/>
        </p:nvSpPr>
        <p:spPr>
          <a:xfrm>
            <a:off x="1962150" y="4458444"/>
            <a:ext cx="5906393" cy="342900"/>
          </a:xfrm>
          <a:prstGeom prst="roundRect">
            <a:avLst>
              <a:gd name="adj" fmla="val 11111"/>
            </a:avLst>
          </a:prstGeom>
          <a:solidFill>
            <a:srgbClr val="CC785C"/>
          </a:solidFill>
          <a:ln/>
        </p:spPr>
      </p:sp>
      <p:sp>
        <p:nvSpPr>
          <p:cNvPr id="13" name="Text 11"/>
          <p:cNvSpPr/>
          <p:nvPr/>
        </p:nvSpPr>
        <p:spPr>
          <a:xfrm>
            <a:off x="8001893" y="4393704"/>
            <a:ext cx="1123950" cy="510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2400" spc="-48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73%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143000" y="5187553"/>
            <a:ext cx="685800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spc="132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W3</a:t>
            </a:r>
            <a:endParaRPr lang="en-US" sz="1650" dirty="0"/>
          </a:p>
        </p:txBody>
      </p:sp>
      <p:sp>
        <p:nvSpPr>
          <p:cNvPr id="15" name="Shape 13"/>
          <p:cNvSpPr/>
          <p:nvPr/>
        </p:nvSpPr>
        <p:spPr>
          <a:xfrm>
            <a:off x="1962150" y="5178475"/>
            <a:ext cx="5906393" cy="342900"/>
          </a:xfrm>
          <a:prstGeom prst="roundRect">
            <a:avLst>
              <a:gd name="adj" fmla="val 11111"/>
            </a:avLst>
          </a:prstGeom>
          <a:solidFill>
            <a:srgbClr val="CC785C"/>
          </a:solidFill>
          <a:ln/>
        </p:spPr>
      </p:sp>
      <p:sp>
        <p:nvSpPr>
          <p:cNvPr id="16" name="Text 14"/>
          <p:cNvSpPr/>
          <p:nvPr/>
        </p:nvSpPr>
        <p:spPr>
          <a:xfrm>
            <a:off x="8001893" y="5113734"/>
            <a:ext cx="1123950" cy="510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2400" spc="-48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68%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1143000" y="5907584"/>
            <a:ext cx="685800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spc="132" kern="0" dirty="0">
                <a:solidFill>
                  <a:srgbClr val="1414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W4</a:t>
            </a:r>
            <a:endParaRPr lang="en-US" sz="1650" dirty="0"/>
          </a:p>
        </p:txBody>
      </p:sp>
      <p:sp>
        <p:nvSpPr>
          <p:cNvPr id="18" name="Shape 16"/>
          <p:cNvSpPr/>
          <p:nvPr/>
        </p:nvSpPr>
        <p:spPr>
          <a:xfrm>
            <a:off x="1962150" y="5898505"/>
            <a:ext cx="5906393" cy="342900"/>
          </a:xfrm>
          <a:prstGeom prst="roundRect">
            <a:avLst>
              <a:gd name="adj" fmla="val 11111"/>
            </a:avLst>
          </a:prstGeom>
          <a:solidFill>
            <a:srgbClr val="CC785C"/>
          </a:solidFill>
          <a:ln/>
        </p:spPr>
      </p:sp>
      <p:sp>
        <p:nvSpPr>
          <p:cNvPr id="19" name="Text 17"/>
          <p:cNvSpPr/>
          <p:nvPr/>
        </p:nvSpPr>
        <p:spPr>
          <a:xfrm>
            <a:off x="8001893" y="5833765"/>
            <a:ext cx="1123950" cy="510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55000"/>
              </a:lnSpc>
              <a:buNone/>
            </a:pPr>
            <a:r>
              <a:rPr lang="en-US" sz="2400" spc="-48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58%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1143000" y="6649045"/>
            <a:ext cx="8222328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50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전체 유입 중 신규 방문자 비중. 4주 연속 하락 (−20%p).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9887843" y="2891730"/>
            <a:ext cx="9525" cy="6557070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22" name="Text 20"/>
          <p:cNvSpPr/>
          <p:nvPr/>
        </p:nvSpPr>
        <p:spPr>
          <a:xfrm>
            <a:off x="10506968" y="2891730"/>
            <a:ext cx="6837173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spc="9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W4 신규 전환율</a:t>
            </a:r>
            <a:endParaRPr lang="en-US" sz="1650" dirty="0"/>
          </a:p>
        </p:txBody>
      </p:sp>
      <p:sp>
        <p:nvSpPr>
          <p:cNvPr id="23" name="Text 21"/>
          <p:cNvSpPr/>
          <p:nvPr/>
        </p:nvSpPr>
        <p:spPr>
          <a:xfrm>
            <a:off x="10506968" y="3273623"/>
            <a:ext cx="6837173" cy="9829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4800" spc="-144" kern="0" dirty="0">
                <a:solidFill>
                  <a:srgbClr val="C64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0.5%</a:t>
            </a:r>
            <a:endParaRPr lang="en-US" sz="4800" dirty="0"/>
          </a:p>
        </p:txBody>
      </p:sp>
      <p:sp>
        <p:nvSpPr>
          <p:cNvPr id="24" name="Text 22"/>
          <p:cNvSpPr/>
          <p:nvPr/>
        </p:nvSpPr>
        <p:spPr>
          <a:xfrm>
            <a:off x="10506968" y="4275609"/>
            <a:ext cx="6837173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W1 0.9% 대비 −44%, 매주 하락</a:t>
            </a:r>
            <a:endParaRPr lang="en-US" sz="1650" dirty="0"/>
          </a:p>
        </p:txBody>
      </p:sp>
      <p:sp>
        <p:nvSpPr>
          <p:cNvPr id="25" name="Text 23"/>
          <p:cNvSpPr/>
          <p:nvPr/>
        </p:nvSpPr>
        <p:spPr>
          <a:xfrm>
            <a:off x="10506968" y="4905152"/>
            <a:ext cx="6837173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spc="99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W4 재방문 전환율</a:t>
            </a:r>
            <a:endParaRPr lang="en-US" sz="1650" dirty="0"/>
          </a:p>
        </p:txBody>
      </p:sp>
      <p:sp>
        <p:nvSpPr>
          <p:cNvPr id="26" name="Text 24"/>
          <p:cNvSpPr/>
          <p:nvPr/>
        </p:nvSpPr>
        <p:spPr>
          <a:xfrm>
            <a:off x="10506968" y="5287045"/>
            <a:ext cx="6837173" cy="9829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4800" spc="-144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5.1%</a:t>
            </a:r>
            <a:endParaRPr lang="en-US" sz="4800" dirty="0"/>
          </a:p>
        </p:txBody>
      </p:sp>
      <p:sp>
        <p:nvSpPr>
          <p:cNvPr id="27" name="Text 25"/>
          <p:cNvSpPr/>
          <p:nvPr/>
        </p:nvSpPr>
        <p:spPr>
          <a:xfrm>
            <a:off x="10506968" y="6289030"/>
            <a:ext cx="6837173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W1 4.2% 대비 +21%, 충성 고객 강화</a:t>
            </a:r>
            <a:endParaRPr lang="en-US" sz="1650" dirty="0"/>
          </a:p>
        </p:txBody>
      </p:sp>
      <p:sp>
        <p:nvSpPr>
          <p:cNvPr id="28" name="Shape 26"/>
          <p:cNvSpPr/>
          <p:nvPr/>
        </p:nvSpPr>
        <p:spPr>
          <a:xfrm>
            <a:off x="10506968" y="6918573"/>
            <a:ext cx="6638032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29" name="Text 27"/>
          <p:cNvSpPr/>
          <p:nvPr/>
        </p:nvSpPr>
        <p:spPr>
          <a:xfrm>
            <a:off x="10506968" y="7194798"/>
            <a:ext cx="6837173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3D3D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충성 고객은 굳어지는 중. 다만 신규 유입이 끊기면 4–6주 뒤 매출에 직격합니다 — </a:t>
            </a:r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414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상단 퍼널 보강이 다음 우선순위.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1143000" y="9602167"/>
            <a:ext cx="2314798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주간 마케팅 성과 보고 · W1–W4</a:t>
            </a:r>
            <a:endParaRPr lang="en-US" sz="1350" dirty="0"/>
          </a:p>
        </p:txBody>
      </p:sp>
      <p:sp>
        <p:nvSpPr>
          <p:cNvPr id="31" name="Text 29"/>
          <p:cNvSpPr/>
          <p:nvPr/>
        </p:nvSpPr>
        <p:spPr>
          <a:xfrm>
            <a:off x="16620679" y="9602167"/>
            <a:ext cx="600521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/ 12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52500"/>
            <a:ext cx="3060264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spc="108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· SNS 시차 효과 (HALO)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4707791" y="1042988"/>
            <a:ext cx="2513409" cy="2114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75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W1 SNS 광고비 300만원 → 후속 검색 전환 추적</a:t>
            </a:r>
            <a:endParaRPr lang="en-US" sz="975" dirty="0"/>
          </a:p>
        </p:txBody>
      </p:sp>
      <p:sp>
        <p:nvSpPr>
          <p:cNvPr id="4" name="Shape 2"/>
          <p:cNvSpPr/>
          <p:nvPr/>
        </p:nvSpPr>
        <p:spPr>
          <a:xfrm>
            <a:off x="1143000" y="1478235"/>
            <a:ext cx="609600" cy="38100"/>
          </a:xfrm>
          <a:prstGeom prst="roundRect">
            <a:avLst>
              <a:gd name="adj" fmla="val 50000"/>
            </a:avLst>
          </a:prstGeom>
          <a:solidFill>
            <a:srgbClr val="CC785C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1687785"/>
            <a:ext cx="16482060" cy="7086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4800" spc="-120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SNS의 진짜 기여는 </a:t>
            </a:r>
            <a:pPr algn="l" indent="0" marL="0">
              <a:lnSpc>
                <a:spcPct val="110000"/>
              </a:lnSpc>
              <a:buNone/>
            </a:pPr>
            <a:r>
              <a:rPr lang="en-US" sz="4800" spc="-120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3–4배 뒤늦게 </a:t>
            </a:r>
            <a:pPr algn="l" indent="0" marL="0">
              <a:lnSpc>
                <a:spcPct val="110000"/>
              </a:lnSpc>
              <a:buNone/>
            </a:pPr>
            <a:r>
              <a:rPr lang="en-US" sz="4800" spc="-120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검색으로 나타납니다.</a:t>
            </a:r>
            <a:endParaRPr lang="en-US" sz="4800" dirty="0"/>
          </a:p>
        </p:txBody>
      </p:sp>
      <p:sp>
        <p:nvSpPr>
          <p:cNvPr id="6" name="Shape 4"/>
          <p:cNvSpPr/>
          <p:nvPr/>
        </p:nvSpPr>
        <p:spPr>
          <a:xfrm>
            <a:off x="1143000" y="2891730"/>
            <a:ext cx="5130775" cy="5137845"/>
          </a:xfrm>
          <a:prstGeom prst="roundRect">
            <a:avLst>
              <a:gd name="adj" fmla="val 2228"/>
            </a:avLst>
          </a:prstGeom>
          <a:solidFill>
            <a:srgbClr val="FAF9F5"/>
          </a:solidFill>
          <a:ln w="9525">
            <a:solidFill>
              <a:srgbClr val="E6DF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571625" y="3358455"/>
            <a:ext cx="4401731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spc="132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당주 · 직접 전환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1571625" y="4317206"/>
            <a:ext cx="4401731" cy="1371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0" spc="-420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</a:t>
            </a:r>
            <a:endParaRPr lang="en-US" sz="10500" dirty="0"/>
          </a:p>
        </p:txBody>
      </p:sp>
      <p:sp>
        <p:nvSpPr>
          <p:cNvPr id="9" name="Text 7"/>
          <p:cNvSpPr/>
          <p:nvPr/>
        </p:nvSpPr>
        <p:spPr>
          <a:xfrm>
            <a:off x="1571625" y="5650706"/>
            <a:ext cx="4401731" cy="68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3300" spc="-66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1.0×</a:t>
            </a:r>
            <a:endParaRPr lang="en-US" sz="3300" dirty="0"/>
          </a:p>
        </p:txBody>
      </p:sp>
      <p:sp>
        <p:nvSpPr>
          <p:cNvPr id="10" name="Text 8"/>
          <p:cNvSpPr/>
          <p:nvPr/>
        </p:nvSpPr>
        <p:spPr>
          <a:xfrm>
            <a:off x="1571625" y="6934200"/>
            <a:ext cx="4401731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SNS 광고를 본 그 주에 바로 구매한 사용자. 전통적 어트리뷰션이 보는 전부.</a:t>
            </a:r>
            <a:endParaRPr lang="en-US" sz="1650" dirty="0"/>
          </a:p>
        </p:txBody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26150" y="5308253"/>
            <a:ext cx="304800" cy="304800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6578575" y="2891730"/>
            <a:ext cx="5130775" cy="5137845"/>
          </a:xfrm>
          <a:prstGeom prst="roundRect">
            <a:avLst>
              <a:gd name="adj" fmla="val 2228"/>
            </a:avLst>
          </a:prstGeom>
          <a:solidFill>
            <a:srgbClr val="EFE9DE"/>
          </a:solidFill>
          <a:ln/>
        </p:spPr>
      </p:sp>
      <p:sp>
        <p:nvSpPr>
          <p:cNvPr id="13" name="Text 10"/>
          <p:cNvSpPr/>
          <p:nvPr/>
        </p:nvSpPr>
        <p:spPr>
          <a:xfrm>
            <a:off x="7007200" y="3358455"/>
            <a:ext cx="4401731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spc="132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다음 주 · 검색 전환</a:t>
            </a:r>
            <a:endParaRPr lang="en-US" sz="1650" dirty="0"/>
          </a:p>
        </p:txBody>
      </p:sp>
      <p:sp>
        <p:nvSpPr>
          <p:cNvPr id="14" name="Text 11"/>
          <p:cNvSpPr/>
          <p:nvPr/>
        </p:nvSpPr>
        <p:spPr>
          <a:xfrm>
            <a:off x="7007200" y="4317206"/>
            <a:ext cx="4401731" cy="1371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0" spc="-420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130</a:t>
            </a:r>
            <a:endParaRPr lang="en-US" sz="10500" dirty="0"/>
          </a:p>
        </p:txBody>
      </p:sp>
      <p:sp>
        <p:nvSpPr>
          <p:cNvPr id="15" name="Text 12"/>
          <p:cNvSpPr/>
          <p:nvPr/>
        </p:nvSpPr>
        <p:spPr>
          <a:xfrm>
            <a:off x="7007200" y="5650706"/>
            <a:ext cx="4401731" cy="68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3300" spc="-66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3.1×</a:t>
            </a:r>
            <a:endParaRPr lang="en-US" sz="3300" dirty="0"/>
          </a:p>
        </p:txBody>
      </p:sp>
      <p:sp>
        <p:nvSpPr>
          <p:cNvPr id="16" name="Text 13"/>
          <p:cNvSpPr/>
          <p:nvPr/>
        </p:nvSpPr>
        <p:spPr>
          <a:xfrm>
            <a:off x="7007200" y="6934200"/>
            <a:ext cx="4401731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SNS에서 본 브랜드를 다음 주에 검색으로 다시 찾아와 구매.</a:t>
            </a:r>
            <a:endParaRPr lang="en-US" sz="1650" dirty="0"/>
          </a:p>
        </p:txBody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725" y="5308253"/>
            <a:ext cx="304800" cy="304800"/>
          </a:xfrm>
          <a:prstGeom prst="rect">
            <a:avLst/>
          </a:prstGeom>
        </p:spPr>
      </p:pic>
      <p:sp>
        <p:nvSpPr>
          <p:cNvPr id="18" name="Shape 14"/>
          <p:cNvSpPr/>
          <p:nvPr/>
        </p:nvSpPr>
        <p:spPr>
          <a:xfrm>
            <a:off x="12014150" y="2891730"/>
            <a:ext cx="5130850" cy="5137845"/>
          </a:xfrm>
          <a:prstGeom prst="roundRect">
            <a:avLst>
              <a:gd name="adj" fmla="val 2228"/>
            </a:avLst>
          </a:prstGeom>
          <a:solidFill>
            <a:srgbClr val="CC785C"/>
          </a:solidFill>
          <a:ln/>
        </p:spPr>
      </p:sp>
      <p:sp>
        <p:nvSpPr>
          <p:cNvPr id="19" name="Text 15"/>
          <p:cNvSpPr/>
          <p:nvPr/>
        </p:nvSpPr>
        <p:spPr>
          <a:xfrm>
            <a:off x="12442775" y="3358455"/>
            <a:ext cx="4401808" cy="3628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spc="132" kern="0" dirty="0">
                <a:solidFill>
                  <a:srgbClr val="FFFFFF">
                    <a:alpha val="7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2주 후 · 검색 전환</a:t>
            </a:r>
            <a:endParaRPr lang="en-US" sz="1650" dirty="0"/>
          </a:p>
        </p:txBody>
      </p:sp>
      <p:sp>
        <p:nvSpPr>
          <p:cNvPr id="20" name="Text 16"/>
          <p:cNvSpPr/>
          <p:nvPr/>
        </p:nvSpPr>
        <p:spPr>
          <a:xfrm>
            <a:off x="12442775" y="4317206"/>
            <a:ext cx="4401808" cy="1371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0" spc="-420" kern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162</a:t>
            </a:r>
            <a:endParaRPr lang="en-US" sz="10500" dirty="0"/>
          </a:p>
        </p:txBody>
      </p:sp>
      <p:sp>
        <p:nvSpPr>
          <p:cNvPr id="21" name="Text 17"/>
          <p:cNvSpPr/>
          <p:nvPr/>
        </p:nvSpPr>
        <p:spPr>
          <a:xfrm>
            <a:off x="12442775" y="5650706"/>
            <a:ext cx="4401808" cy="68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3300" spc="-66" kern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3.9×</a:t>
            </a:r>
            <a:endParaRPr lang="en-US" sz="3300" dirty="0"/>
          </a:p>
        </p:txBody>
      </p:sp>
      <p:sp>
        <p:nvSpPr>
          <p:cNvPr id="22" name="Text 18"/>
          <p:cNvSpPr/>
          <p:nvPr/>
        </p:nvSpPr>
        <p:spPr>
          <a:xfrm>
            <a:off x="12442775" y="6934200"/>
            <a:ext cx="4401808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2주 뒤에도 같은 사용자가 검색을 통해 구매. 시차 효과의 본 모습.</a:t>
            </a:r>
            <a:endParaRPr lang="en-US" sz="1650" dirty="0"/>
          </a:p>
        </p:txBody>
      </p:sp>
      <p:sp>
        <p:nvSpPr>
          <p:cNvPr id="23" name="Shape 19"/>
          <p:cNvSpPr/>
          <p:nvPr/>
        </p:nvSpPr>
        <p:spPr>
          <a:xfrm>
            <a:off x="1143000" y="8372475"/>
            <a:ext cx="16002000" cy="9525"/>
          </a:xfrm>
          <a:prstGeom prst="rect">
            <a:avLst/>
          </a:prstGeom>
          <a:solidFill>
            <a:srgbClr val="E6DFD8"/>
          </a:solidFill>
          <a:ln/>
        </p:spPr>
      </p:sp>
      <p:sp>
        <p:nvSpPr>
          <p:cNvPr id="24" name="Text 20"/>
          <p:cNvSpPr/>
          <p:nvPr/>
        </p:nvSpPr>
        <p:spPr>
          <a:xfrm>
            <a:off x="1143000" y="8724900"/>
            <a:ext cx="14856925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1414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시사점. </a:t>
            </a:r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3D3D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SNS 직접전환만으로 ROAS 2.80을 계산해 왔습니다. 다음 주 검색까지 포함하면 실제 기여 ROAS는 </a:t>
            </a:r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CC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9–11배 수준 </a:t>
            </a:r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3D3D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일 가능성. 어트리뷰션 모델 보정이 필요합니다.</a:t>
            </a:r>
            <a:endParaRPr lang="en-US" sz="1800" dirty="0"/>
          </a:p>
        </p:txBody>
      </p:sp>
      <p:sp>
        <p:nvSpPr>
          <p:cNvPr id="25" name="Text 21"/>
          <p:cNvSpPr/>
          <p:nvPr/>
        </p:nvSpPr>
        <p:spPr>
          <a:xfrm>
            <a:off x="16024399" y="8686800"/>
            <a:ext cx="1196801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spc="-240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×8</a:t>
            </a:r>
            <a:endParaRPr lang="en-US" sz="6000" dirty="0"/>
          </a:p>
        </p:txBody>
      </p:sp>
      <p:sp>
        <p:nvSpPr>
          <p:cNvPr id="26" name="Text 22"/>
          <p:cNvSpPr/>
          <p:nvPr/>
        </p:nvSpPr>
        <p:spPr>
          <a:xfrm>
            <a:off x="1143000" y="9602167"/>
            <a:ext cx="2314798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주간 마케팅 성과 보고 · W1–W4</a:t>
            </a:r>
            <a:endParaRPr lang="en-US" sz="1350" dirty="0"/>
          </a:p>
        </p:txBody>
      </p:sp>
      <p:sp>
        <p:nvSpPr>
          <p:cNvPr id="27" name="Text 23"/>
          <p:cNvSpPr/>
          <p:nvPr/>
        </p:nvSpPr>
        <p:spPr>
          <a:xfrm>
            <a:off x="16620679" y="9602167"/>
            <a:ext cx="600521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/ 12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52500"/>
            <a:ext cx="1947193" cy="3923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spc="108" kern="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· 핵심 인사이트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6541055" y="1042988"/>
            <a:ext cx="680145" cy="2114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975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세 가지 관찰</a:t>
            </a:r>
            <a:endParaRPr lang="en-US" sz="975" dirty="0"/>
          </a:p>
        </p:txBody>
      </p:sp>
      <p:sp>
        <p:nvSpPr>
          <p:cNvPr id="4" name="Shape 2"/>
          <p:cNvSpPr/>
          <p:nvPr/>
        </p:nvSpPr>
        <p:spPr>
          <a:xfrm>
            <a:off x="1143000" y="1478235"/>
            <a:ext cx="609600" cy="38100"/>
          </a:xfrm>
          <a:prstGeom prst="roundRect">
            <a:avLst>
              <a:gd name="adj" fmla="val 50000"/>
            </a:avLst>
          </a:prstGeom>
          <a:solidFill>
            <a:srgbClr val="CC785C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1687785"/>
            <a:ext cx="16482060" cy="7086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4800" spc="-120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반등, 적자, 그리고 깎이는 신규 유입.</a:t>
            </a:r>
            <a:endParaRPr lang="en-US" sz="4800" dirty="0"/>
          </a:p>
        </p:txBody>
      </p:sp>
      <p:sp>
        <p:nvSpPr>
          <p:cNvPr id="6" name="Shape 4"/>
          <p:cNvSpPr/>
          <p:nvPr/>
        </p:nvSpPr>
        <p:spPr>
          <a:xfrm>
            <a:off x="1143000" y="2891730"/>
            <a:ext cx="5156150" cy="6557070"/>
          </a:xfrm>
          <a:prstGeom prst="roundRect">
            <a:avLst>
              <a:gd name="adj" fmla="val 2217"/>
            </a:avLst>
          </a:prstGeom>
          <a:solidFill>
            <a:srgbClr val="EFE9DE"/>
          </a:solidFill>
          <a:ln/>
        </p:spPr>
      </p:sp>
      <p:sp>
        <p:nvSpPr>
          <p:cNvPr id="7" name="Text 5"/>
          <p:cNvSpPr/>
          <p:nvPr/>
        </p:nvSpPr>
        <p:spPr>
          <a:xfrm>
            <a:off x="1524000" y="3310830"/>
            <a:ext cx="4525975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spc="-96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1524000" y="4110930"/>
            <a:ext cx="4525975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2250" spc="-22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ROAS 사상 최고치 — 한 주 만의 반등</a:t>
            </a:r>
            <a:endParaRPr lang="en-US" sz="2250" dirty="0"/>
          </a:p>
        </p:txBody>
      </p:sp>
      <p:sp>
        <p:nvSpPr>
          <p:cNvPr id="9" name="Text 7"/>
          <p:cNvSpPr/>
          <p:nvPr/>
        </p:nvSpPr>
        <p:spPr>
          <a:xfrm>
            <a:off x="1524000" y="5044380"/>
            <a:ext cx="4525975" cy="110095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3D3D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ROAS 3.02 → 3.92 (+29.8%). 광고 효율이 4주 중 최고치를 기록하며 W3의 둔화를 완전히 회복했습니다.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6565850" y="2891730"/>
            <a:ext cx="5156225" cy="6557070"/>
          </a:xfrm>
          <a:prstGeom prst="roundRect">
            <a:avLst>
              <a:gd name="adj" fmla="val 2217"/>
            </a:avLst>
          </a:prstGeom>
          <a:solidFill>
            <a:srgbClr val="181715"/>
          </a:solidFill>
          <a:ln/>
        </p:spPr>
      </p:sp>
      <p:sp>
        <p:nvSpPr>
          <p:cNvPr id="11" name="Text 9"/>
          <p:cNvSpPr/>
          <p:nvPr/>
        </p:nvSpPr>
        <p:spPr>
          <a:xfrm>
            <a:off x="6946850" y="3310830"/>
            <a:ext cx="4526052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spc="-96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4800" dirty="0"/>
          </a:p>
        </p:txBody>
      </p:sp>
      <p:sp>
        <p:nvSpPr>
          <p:cNvPr id="12" name="Text 10"/>
          <p:cNvSpPr/>
          <p:nvPr/>
        </p:nvSpPr>
        <p:spPr>
          <a:xfrm>
            <a:off x="6946850" y="4110930"/>
            <a:ext cx="4526052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2250" spc="-22" kern="0" dirty="0">
                <a:solidFill>
                  <a:srgbClr val="FAF9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디스플레이 채널, ROAS 1.0 미만</a:t>
            </a:r>
            <a:endParaRPr lang="en-US" sz="2250" dirty="0"/>
          </a:p>
        </p:txBody>
      </p:sp>
      <p:sp>
        <p:nvSpPr>
          <p:cNvPr id="13" name="Text 11"/>
          <p:cNvSpPr/>
          <p:nvPr/>
        </p:nvSpPr>
        <p:spPr>
          <a:xfrm>
            <a:off x="6946850" y="4672905"/>
            <a:ext cx="4526052" cy="110095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A09D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광고비 200만원 대비 매출 63만원. 광고를 집행할수록 손실이 누적되는 구간 — 즉각적인 예산 재조정이 필요합니다.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11988775" y="2891730"/>
            <a:ext cx="5156150" cy="6557070"/>
          </a:xfrm>
          <a:prstGeom prst="roundRect">
            <a:avLst>
              <a:gd name="adj" fmla="val 2217"/>
            </a:avLst>
          </a:prstGeom>
          <a:solidFill>
            <a:srgbClr val="EFE9DE"/>
          </a:solidFill>
          <a:ln/>
        </p:spPr>
      </p:sp>
      <p:sp>
        <p:nvSpPr>
          <p:cNvPr id="15" name="Text 13"/>
          <p:cNvSpPr/>
          <p:nvPr/>
        </p:nvSpPr>
        <p:spPr>
          <a:xfrm>
            <a:off x="12369775" y="3310830"/>
            <a:ext cx="4525975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spc="-96" kern="0" dirty="0">
                <a:solidFill>
                  <a:srgbClr val="CC78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4800" dirty="0"/>
          </a:p>
        </p:txBody>
      </p:sp>
      <p:sp>
        <p:nvSpPr>
          <p:cNvPr id="16" name="Text 14"/>
          <p:cNvSpPr/>
          <p:nvPr/>
        </p:nvSpPr>
        <p:spPr>
          <a:xfrm>
            <a:off x="12369775" y="4110930"/>
            <a:ext cx="4525975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2250" spc="-22" kern="0" dirty="0">
                <a:solidFill>
                  <a:srgbClr val="141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신규 유입 비중, 4주 연속 하락</a:t>
            </a:r>
            <a:endParaRPr lang="en-US" sz="2250" dirty="0"/>
          </a:p>
        </p:txBody>
      </p:sp>
      <p:sp>
        <p:nvSpPr>
          <p:cNvPr id="17" name="Text 15"/>
          <p:cNvSpPr/>
          <p:nvPr/>
        </p:nvSpPr>
        <p:spPr>
          <a:xfrm>
            <a:off x="12369775" y="4672905"/>
            <a:ext cx="4525975" cy="110095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3D3D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 → 58%. 재방문이 매출을 견인하고 있지만 중장기 성장을 위해 상단 퍼널을 다시 키워야 합니다.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143000" y="9602167"/>
            <a:ext cx="2314798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주간 마케팅 성과 보고 · W1–W4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16620679" y="9602167"/>
            <a:ext cx="600521" cy="3038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6C6A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/ 12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2026-05-24T10:45:00Z</dcterms:created>
  <dcterms:modified xsi:type="dcterms:W3CDTF">2026-05-24T10:45:00Z</dcterms:modified>
</cp:coreProperties>
</file>