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76" d="100"/>
          <a:sy n="76" d="100"/>
        </p:scale>
        <p:origin x="6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0465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212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08076" y="508041"/>
            <a:ext cx="101316" cy="101590"/>
          </a:xfrm>
          <a:prstGeom prst="ellipse">
            <a:avLst/>
          </a:prstGeom>
          <a:solidFill>
            <a:srgbClr val="1ED760"/>
          </a:solidFill>
          <a:ln/>
        </p:spPr>
      </p:sp>
      <p:sp>
        <p:nvSpPr>
          <p:cNvPr id="3" name="Text 1"/>
          <p:cNvSpPr/>
          <p:nvPr/>
        </p:nvSpPr>
        <p:spPr>
          <a:xfrm>
            <a:off x="785470" y="482620"/>
            <a:ext cx="3800521" cy="1524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helen · marketing intelligence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8076" y="1130290"/>
            <a:ext cx="10945368" cy="1777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50" dirty="0">
                <a:solidFill>
                  <a:srgbClr val="1ED7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Weekly Report · W4 / 2025-03-24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08076" y="1397020"/>
            <a:ext cx="10945368" cy="825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마케팅 주간 보고서</a:t>
            </a:r>
            <a:endParaRPr lang="en-US" sz="6000" dirty="0"/>
          </a:p>
        </p:txBody>
      </p:sp>
      <p:sp>
        <p:nvSpPr>
          <p:cNvPr id="6" name="Text 4"/>
          <p:cNvSpPr/>
          <p:nvPr/>
        </p:nvSpPr>
        <p:spPr>
          <a:xfrm>
            <a:off x="608076" y="2324130"/>
            <a:ext cx="10945368" cy="3047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심층 분석 — 4주 트렌드 · 채널 · 유저 · SNS 시차 교차 검증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608076" y="2730490"/>
            <a:ext cx="7474306" cy="3301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표면에서 보이지 않는 인사이트와 실행 가능한 가설을 제시합니다. 모든 수치는 W4(3/24) 마감 기준 4주 누적 데이터에 기반합니다.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608076" y="3429000"/>
            <a:ext cx="2631826" cy="2971800"/>
          </a:xfrm>
          <a:prstGeom prst="roundRect">
            <a:avLst>
              <a:gd name="adj" fmla="val 2085"/>
            </a:avLst>
          </a:prstGeom>
          <a:solidFill>
            <a:srgbClr val="181818"/>
          </a:solidFill>
          <a:ln w="12700">
            <a:solidFill>
              <a:srgbClr val="1ED76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72759" y="3606759"/>
            <a:ext cx="2302459" cy="165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5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ROAS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772759" y="3822741"/>
            <a:ext cx="2302459" cy="5080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900" b="1" dirty="0">
                <a:solidFill>
                  <a:srgbClr val="1ED7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3.92</a:t>
            </a:r>
            <a:endParaRPr lang="en-US" sz="2900" dirty="0"/>
          </a:p>
        </p:txBody>
      </p:sp>
      <p:sp>
        <p:nvSpPr>
          <p:cNvPr id="11" name="Text 9"/>
          <p:cNvSpPr/>
          <p:nvPr/>
        </p:nvSpPr>
        <p:spPr>
          <a:xfrm>
            <a:off x="772759" y="4444990"/>
            <a:ext cx="2302459" cy="165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4주 최고 · W3比 +29.8%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379257" y="3429000"/>
            <a:ext cx="2631826" cy="2971800"/>
          </a:xfrm>
          <a:prstGeom prst="roundRect">
            <a:avLst>
              <a:gd name="adj" fmla="val 2085"/>
            </a:avLst>
          </a:prstGeom>
          <a:solidFill>
            <a:srgbClr val="181818"/>
          </a:solidFill>
          <a:ln w="6350">
            <a:solidFill>
              <a:srgbClr val="2A2A2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543940" y="3606759"/>
            <a:ext cx="2302459" cy="165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5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매출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3543940" y="3822741"/>
            <a:ext cx="2302459" cy="5080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3,720만원</a:t>
            </a:r>
            <a:endParaRPr lang="en-US" sz="2900" dirty="0"/>
          </a:p>
        </p:txBody>
      </p:sp>
      <p:sp>
        <p:nvSpPr>
          <p:cNvPr id="15" name="Text 13"/>
          <p:cNvSpPr/>
          <p:nvPr/>
        </p:nvSpPr>
        <p:spPr>
          <a:xfrm>
            <a:off x="3543940" y="4444990"/>
            <a:ext cx="2302459" cy="165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W3比 +40%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6150437" y="3429000"/>
            <a:ext cx="2631826" cy="2971800"/>
          </a:xfrm>
          <a:prstGeom prst="roundRect">
            <a:avLst>
              <a:gd name="adj" fmla="val 2085"/>
            </a:avLst>
          </a:prstGeom>
          <a:solidFill>
            <a:srgbClr val="181818"/>
          </a:solidFill>
          <a:ln w="6350">
            <a:solidFill>
              <a:srgbClr val="2A2A2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315121" y="3606759"/>
            <a:ext cx="2302459" cy="165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5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전환수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315121" y="3822741"/>
            <a:ext cx="2302459" cy="5080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248건</a:t>
            </a:r>
            <a:endParaRPr lang="en-US" sz="2900" dirty="0"/>
          </a:p>
        </p:txBody>
      </p:sp>
      <p:sp>
        <p:nvSpPr>
          <p:cNvPr id="19" name="Text 17"/>
          <p:cNvSpPr/>
          <p:nvPr/>
        </p:nvSpPr>
        <p:spPr>
          <a:xfrm>
            <a:off x="6315121" y="4444990"/>
            <a:ext cx="2302459" cy="165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4주 최고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8921618" y="3429000"/>
            <a:ext cx="2631826" cy="2971800"/>
          </a:xfrm>
          <a:prstGeom prst="roundRect">
            <a:avLst>
              <a:gd name="adj" fmla="val 2085"/>
            </a:avLst>
          </a:prstGeom>
          <a:solidFill>
            <a:srgbClr val="181818"/>
          </a:solidFill>
          <a:ln w="12700">
            <a:solidFill>
              <a:srgbClr val="1ED76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086301" y="3606759"/>
            <a:ext cx="2302459" cy="165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5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CPA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9086301" y="3822741"/>
            <a:ext cx="2302459" cy="5080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900" b="1" dirty="0">
                <a:solidFill>
                  <a:srgbClr val="1ED7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38,306원</a:t>
            </a:r>
            <a:endParaRPr lang="en-US" sz="2900" dirty="0"/>
          </a:p>
        </p:txBody>
      </p:sp>
      <p:sp>
        <p:nvSpPr>
          <p:cNvPr id="23" name="Text 21"/>
          <p:cNvSpPr/>
          <p:nvPr/>
        </p:nvSpPr>
        <p:spPr>
          <a:xfrm>
            <a:off x="9086301" y="4444990"/>
            <a:ext cx="2302459" cy="165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4주 최저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212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8076" y="457200"/>
            <a:ext cx="7114489" cy="1777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1ED7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· 종합 요약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722565" y="457200"/>
            <a:ext cx="3830879" cy="1777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W4 EXECUTIVE SUMMARY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8076" y="749259"/>
            <a:ext cx="10945368" cy="50804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ROAS 역대 최고. 단, 소수 재방문 고객 의존이 심화되고 있다.</a:t>
            </a:r>
            <a:endParaRPr lang="en-US" sz="2700" dirty="0"/>
          </a:p>
        </p:txBody>
      </p:sp>
      <p:sp>
        <p:nvSpPr>
          <p:cNvPr id="5" name="Text 3"/>
          <p:cNvSpPr/>
          <p:nvPr/>
        </p:nvSpPr>
        <p:spPr>
          <a:xfrm>
            <a:off x="608076" y="1333470"/>
            <a:ext cx="10945368" cy="3810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ROAS 개선분의 대부분은 </a:t>
            </a: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재방문 CVR 상승</a:t>
            </a:r>
            <a:r>
              <a:rPr lang="en-US" sz="13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에서 발생했다. 같은 기간 </a:t>
            </a:r>
            <a:r>
              <a:rPr lang="en-US" sz="1300" b="1" dirty="0">
                <a:solidFill>
                  <a:srgbClr val="F3727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신규 CVR은 4주 연속 가속 하락</a:t>
            </a:r>
            <a:r>
              <a:rPr lang="en-US" sz="13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하며 유입 구조 자체가 좁아지고 있다.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608076" y="1803380"/>
            <a:ext cx="10945368" cy="0"/>
          </a:xfrm>
          <a:prstGeom prst="line">
            <a:avLst/>
          </a:prstGeom>
          <a:noFill/>
          <a:ln w="9525">
            <a:solidFill>
              <a:srgbClr val="2A2A2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08076" y="2070110"/>
            <a:ext cx="5345994" cy="2158990"/>
          </a:xfrm>
          <a:prstGeom prst="roundRect">
            <a:avLst>
              <a:gd name="adj" fmla="val 2541"/>
            </a:avLst>
          </a:prstGeom>
          <a:solidFill>
            <a:srgbClr val="181818"/>
          </a:solidFill>
          <a:ln w="12700">
            <a:solidFill>
              <a:srgbClr val="1ED76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36127" y="2298710"/>
            <a:ext cx="4889891" cy="1524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5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상승 동력 · 재방문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836127" y="2501890"/>
            <a:ext cx="4889891" cy="368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재방문 CVR이 ROAS 상승분의 대부분을 설명한다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836127" y="2946380"/>
            <a:ext cx="4889891" cy="5080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4.20%  </a:t>
            </a:r>
            <a:r>
              <a:rPr lang="en-US" sz="170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r>
              <a:rPr lang="en-US" sz="3300" b="1" dirty="0">
                <a:solidFill>
                  <a:srgbClr val="1ED7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5.10%</a:t>
            </a:r>
            <a:r>
              <a:rPr lang="en-US" sz="1100" b="1" dirty="0">
                <a:solidFill>
                  <a:srgbClr val="1ED7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+21.4%</a:t>
            </a:r>
            <a:endParaRPr lang="en-US" sz="2100" dirty="0"/>
          </a:p>
        </p:txBody>
      </p:sp>
      <p:sp>
        <p:nvSpPr>
          <p:cNvPr id="11" name="Text 9"/>
          <p:cNvSpPr/>
          <p:nvPr/>
        </p:nvSpPr>
        <p:spPr>
          <a:xfrm>
            <a:off x="836127" y="3517880"/>
            <a:ext cx="4889891" cy="3047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기존 고객 풀이 더 잘 전환되는 중. ROAS 회복의 핵심 레버.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207450" y="2070110"/>
            <a:ext cx="5345994" cy="2158990"/>
          </a:xfrm>
          <a:prstGeom prst="roundRect">
            <a:avLst>
              <a:gd name="adj" fmla="val 2541"/>
            </a:avLst>
          </a:prstGeom>
          <a:solidFill>
            <a:srgbClr val="181818"/>
          </a:solidFill>
          <a:ln w="12700">
            <a:solidFill>
              <a:srgbClr val="F3727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35501" y="2298710"/>
            <a:ext cx="4889891" cy="1524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5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하방 리스크 · 신규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6435501" y="2501890"/>
            <a:ext cx="4889891" cy="368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신규 CVR은 4주 연속 가속 하락 중이다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6435501" y="2946380"/>
            <a:ext cx="4889891" cy="5080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0.90%  </a:t>
            </a:r>
            <a:r>
              <a:rPr lang="en-US" sz="170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r>
              <a:rPr lang="en-US" sz="3300" b="1" dirty="0">
                <a:solidFill>
                  <a:srgbClr val="F3727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0.55%</a:t>
            </a:r>
            <a:r>
              <a:rPr lang="en-US" sz="1100" b="1" dirty="0">
                <a:solidFill>
                  <a:srgbClr val="F3727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−38.9%</a:t>
            </a:r>
            <a:endParaRPr lang="en-US" sz="2100" dirty="0"/>
          </a:p>
        </p:txBody>
      </p:sp>
      <p:sp>
        <p:nvSpPr>
          <p:cNvPr id="16" name="Text 14"/>
          <p:cNvSpPr/>
          <p:nvPr/>
        </p:nvSpPr>
        <p:spPr>
          <a:xfrm>
            <a:off x="6435501" y="3517880"/>
            <a:ext cx="4889891" cy="3047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상단 유입의 품질·전환 모두 약화. 다음 임계점이 가까워지고 있음.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08076" y="4356110"/>
            <a:ext cx="10945368" cy="393741"/>
          </a:xfrm>
          <a:prstGeom prst="roundRect">
            <a:avLst>
              <a:gd name="adj" fmla="val 13934"/>
            </a:avLst>
          </a:prstGeom>
          <a:solidFill>
            <a:srgbClr val="1F1F1F"/>
          </a:solidFill>
          <a:ln w="6350">
            <a:solidFill>
              <a:srgbClr val="2A2A2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85470" y="4394241"/>
            <a:ext cx="7114489" cy="317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신규 유입 비중</a:t>
            </a:r>
            <a:r>
              <a:rPr lang="en-US" sz="11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· 전체 유입 중 신규의 점유율이 가파르게 축소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8050926" y="4381530"/>
            <a:ext cx="328361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900" b="1" dirty="0">
                <a:solidFill>
                  <a:srgbClr val="F3727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78% → 58%</a:t>
            </a:r>
            <a:endParaRPr lang="en-US" sz="1900" dirty="0"/>
          </a:p>
        </p:txBody>
      </p:sp>
      <p:sp>
        <p:nvSpPr>
          <p:cNvPr id="20" name="Shape 18"/>
          <p:cNvSpPr/>
          <p:nvPr/>
        </p:nvSpPr>
        <p:spPr>
          <a:xfrm>
            <a:off x="608076" y="5943600"/>
            <a:ext cx="10945368" cy="0"/>
          </a:xfrm>
          <a:prstGeom prst="line">
            <a:avLst/>
          </a:prstGeom>
          <a:noFill/>
          <a:ln w="9525">
            <a:solidFill>
              <a:srgbClr val="2A2A2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08076" y="6007059"/>
            <a:ext cx="494050" cy="190470"/>
          </a:xfrm>
          <a:prstGeom prst="roundRect">
            <a:avLst>
              <a:gd name="adj" fmla="val 144023"/>
            </a:avLst>
          </a:prstGeom>
          <a:solidFill>
            <a:srgbClr val="121212"/>
          </a:solidFill>
          <a:ln w="6350">
            <a:solidFill>
              <a:srgbClr val="4D4D4D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08076" y="6007059"/>
            <a:ext cx="494050" cy="1904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가정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1178113" y="5981730"/>
            <a:ext cx="10375331" cy="39374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재방문 고객 풀이 자연적으로 무한 성장하지 않는다고 가정. 실제 신규 유입 비중이 78%→58%로 감소 중이므로 가정은 데이터로 뒷받침됨.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212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8076" y="457200"/>
            <a:ext cx="7114489" cy="1777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1ED7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· 아웃라이어 분석 — W3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722565" y="457200"/>
            <a:ext cx="3830879" cy="1777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CASCADE · NON-LINEAR LEVERAGE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8076" y="749259"/>
            <a:ext cx="10945368" cy="50804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예산 4% 삭감이 ROAS 12% 급락을 유발했다.</a:t>
            </a:r>
            <a:endParaRPr lang="en-US" sz="2700" dirty="0"/>
          </a:p>
        </p:txBody>
      </p:sp>
      <p:sp>
        <p:nvSpPr>
          <p:cNvPr id="5" name="Text 3"/>
          <p:cNvSpPr/>
          <p:nvPr/>
        </p:nvSpPr>
        <p:spPr>
          <a:xfrm>
            <a:off x="608076" y="1333470"/>
            <a:ext cx="10945368" cy="3810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W2→W3 구간에서 예산 1단위 감소가 </a:t>
            </a: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성과 2~3단위 감소</a:t>
            </a:r>
            <a:r>
              <a:rPr lang="en-US" sz="13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로 증폭됐다. 광고 시스템에 </a:t>
            </a:r>
            <a:r>
              <a:rPr lang="en-US" sz="1300" b="1" dirty="0">
                <a:solidFill>
                  <a:srgbClr val="1ED7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임계점 효과</a:t>
            </a:r>
            <a:r>
              <a:rPr lang="en-US" sz="13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가 작동하고 있음을 시사한다.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608076" y="1803380"/>
            <a:ext cx="10945368" cy="0"/>
          </a:xfrm>
          <a:prstGeom prst="line">
            <a:avLst/>
          </a:prstGeom>
          <a:noFill/>
          <a:ln w="9525">
            <a:solidFill>
              <a:srgbClr val="2A2A2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08076" y="2070110"/>
            <a:ext cx="2660355" cy="1701790"/>
          </a:xfrm>
          <a:prstGeom prst="roundRect">
            <a:avLst>
              <a:gd name="adj" fmla="val 3224"/>
            </a:avLst>
          </a:prstGeom>
          <a:solidFill>
            <a:srgbClr val="181818"/>
          </a:solidFill>
          <a:ln w="6350">
            <a:solidFill>
              <a:srgbClr val="2A2A2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72759" y="2235251"/>
            <a:ext cx="2330988" cy="165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5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 1 · 직접 원인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772759" y="2438430"/>
            <a:ext cx="2330988" cy="2158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광고비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772759" y="2679741"/>
            <a:ext cx="2330988" cy="5206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300" b="1" dirty="0">
                <a:solidFill>
                  <a:srgbClr val="F3727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−4.3%</a:t>
            </a:r>
            <a:endParaRPr lang="en-US" sz="3300" dirty="0"/>
          </a:p>
        </p:txBody>
      </p:sp>
      <p:sp>
        <p:nvSpPr>
          <p:cNvPr id="11" name="Text 9"/>
          <p:cNvSpPr/>
          <p:nvPr/>
        </p:nvSpPr>
        <p:spPr>
          <a:xfrm>
            <a:off x="772759" y="3263951"/>
            <a:ext cx="2330988" cy="3301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예산의 소폭 삭감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369747" y="2070110"/>
            <a:ext cx="2660355" cy="1701790"/>
          </a:xfrm>
          <a:prstGeom prst="roundRect">
            <a:avLst>
              <a:gd name="adj" fmla="val 3224"/>
            </a:avLst>
          </a:prstGeom>
          <a:solidFill>
            <a:srgbClr val="181818"/>
          </a:solidFill>
          <a:ln w="6350">
            <a:solidFill>
              <a:srgbClr val="2A2A2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243102" y="2730536"/>
            <a:ext cx="114026" cy="317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</a:t>
            </a:r>
            <a:endParaRPr lang="en-US" sz="2300" dirty="0"/>
          </a:p>
        </p:txBody>
      </p:sp>
      <p:sp>
        <p:nvSpPr>
          <p:cNvPr id="14" name="Text 12"/>
          <p:cNvSpPr/>
          <p:nvPr/>
        </p:nvSpPr>
        <p:spPr>
          <a:xfrm>
            <a:off x="3534430" y="2235251"/>
            <a:ext cx="2330988" cy="165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5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 2 · 2.3× 레버리지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3534430" y="2438430"/>
            <a:ext cx="2330988" cy="2158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유입수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3534430" y="2679741"/>
            <a:ext cx="2330988" cy="5206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300" b="1" dirty="0">
                <a:solidFill>
                  <a:srgbClr val="F3727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−9.9%</a:t>
            </a:r>
            <a:endParaRPr lang="en-US" sz="3300" dirty="0"/>
          </a:p>
        </p:txBody>
      </p:sp>
      <p:sp>
        <p:nvSpPr>
          <p:cNvPr id="17" name="Text 15"/>
          <p:cNvSpPr/>
          <p:nvPr/>
        </p:nvSpPr>
        <p:spPr>
          <a:xfrm>
            <a:off x="3534430" y="3263951"/>
            <a:ext cx="2330988" cy="3301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예산 대비 2.3배 증폭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6131418" y="2070110"/>
            <a:ext cx="2660355" cy="1701790"/>
          </a:xfrm>
          <a:prstGeom prst="roundRect">
            <a:avLst>
              <a:gd name="adj" fmla="val 3224"/>
            </a:avLst>
          </a:prstGeom>
          <a:solidFill>
            <a:srgbClr val="181818"/>
          </a:solidFill>
          <a:ln w="6350">
            <a:solidFill>
              <a:srgbClr val="2A2A2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004773" y="2730536"/>
            <a:ext cx="114026" cy="317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</a:t>
            </a:r>
            <a:endParaRPr lang="en-US" sz="2300" dirty="0"/>
          </a:p>
        </p:txBody>
      </p:sp>
      <p:sp>
        <p:nvSpPr>
          <p:cNvPr id="20" name="Text 18"/>
          <p:cNvSpPr/>
          <p:nvPr/>
        </p:nvSpPr>
        <p:spPr>
          <a:xfrm>
            <a:off x="6296101" y="2235251"/>
            <a:ext cx="2330988" cy="165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5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 3 · 1.6× 추가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6296101" y="2438430"/>
            <a:ext cx="2330988" cy="2158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전환수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6296101" y="2679741"/>
            <a:ext cx="2330988" cy="5206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300" b="1" dirty="0">
                <a:solidFill>
                  <a:srgbClr val="F3727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−15.7%</a:t>
            </a:r>
            <a:endParaRPr lang="en-US" sz="3300" dirty="0"/>
          </a:p>
        </p:txBody>
      </p:sp>
      <p:sp>
        <p:nvSpPr>
          <p:cNvPr id="23" name="Text 21"/>
          <p:cNvSpPr/>
          <p:nvPr/>
        </p:nvSpPr>
        <p:spPr>
          <a:xfrm>
            <a:off x="6296101" y="3263951"/>
            <a:ext cx="2330988" cy="3301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유입 대비 1.6배 추가 하락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8893089" y="2070110"/>
            <a:ext cx="2660355" cy="1701790"/>
          </a:xfrm>
          <a:prstGeom prst="roundRect">
            <a:avLst>
              <a:gd name="adj" fmla="val 3224"/>
            </a:avLst>
          </a:prstGeom>
          <a:solidFill>
            <a:srgbClr val="181818"/>
          </a:solidFill>
          <a:ln w="6350">
            <a:solidFill>
              <a:srgbClr val="2A2A2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766444" y="2730536"/>
            <a:ext cx="114026" cy="317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</a:t>
            </a:r>
            <a:endParaRPr lang="en-US" sz="2300" dirty="0"/>
          </a:p>
        </p:txBody>
      </p:sp>
      <p:sp>
        <p:nvSpPr>
          <p:cNvPr id="26" name="Text 24"/>
          <p:cNvSpPr/>
          <p:nvPr/>
        </p:nvSpPr>
        <p:spPr>
          <a:xfrm>
            <a:off x="9057772" y="2235251"/>
            <a:ext cx="2330988" cy="165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5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 4 · 결과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9057772" y="2438430"/>
            <a:ext cx="2330988" cy="2158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ROAS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9057772" y="2679741"/>
            <a:ext cx="2330988" cy="5206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300" b="1" dirty="0">
                <a:solidFill>
                  <a:srgbClr val="F3727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−11.7%</a:t>
            </a:r>
            <a:endParaRPr lang="en-US" sz="3300" dirty="0"/>
          </a:p>
        </p:txBody>
      </p:sp>
      <p:sp>
        <p:nvSpPr>
          <p:cNvPr id="29" name="Text 27"/>
          <p:cNvSpPr/>
          <p:nvPr/>
        </p:nvSpPr>
        <p:spPr>
          <a:xfrm>
            <a:off x="9057772" y="3263951"/>
            <a:ext cx="2330988" cy="3301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예산 대비 2.7배 하락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608076" y="3898910"/>
            <a:ext cx="5409362" cy="431780"/>
          </a:xfrm>
          <a:prstGeom prst="roundRect">
            <a:avLst>
              <a:gd name="adj" fmla="val 12706"/>
            </a:avLst>
          </a:prstGeom>
          <a:solidFill>
            <a:srgbClr val="1F1F1F"/>
          </a:solidFill>
          <a:ln w="6350">
            <a:solidFill>
              <a:srgbClr val="2A2A2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760141" y="3949751"/>
            <a:ext cx="5105324" cy="3301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캐스케이드 효과</a:t>
            </a:r>
            <a:r>
              <a:rPr lang="en-US" sz="11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예산 1단위 감소가 성과 </a:t>
            </a:r>
            <a:r>
              <a:rPr lang="en-US" sz="1100" b="1" dirty="0">
                <a:solidFill>
                  <a:srgbClr val="F3727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2~3단위</a:t>
            </a:r>
            <a:r>
              <a:rPr lang="en-US" sz="11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감소로 증폭됨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6144082" y="3898910"/>
            <a:ext cx="5409362" cy="431780"/>
          </a:xfrm>
          <a:prstGeom prst="roundRect">
            <a:avLst>
              <a:gd name="adj" fmla="val 12706"/>
            </a:avLst>
          </a:prstGeom>
          <a:solidFill>
            <a:srgbClr val="1F1F1F"/>
          </a:solidFill>
          <a:ln w="6350">
            <a:solidFill>
              <a:srgbClr val="2A2A2A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296147" y="3949751"/>
            <a:ext cx="5105324" cy="3301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대칭적 반등</a:t>
            </a:r>
            <a:r>
              <a:rPr lang="en-US" sz="11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W4 회복 시 예산 +8%에 ROAS </a:t>
            </a:r>
            <a:r>
              <a:rPr lang="en-US" sz="1100" b="1" dirty="0">
                <a:solidFill>
                  <a:srgbClr val="1ED7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+29.8%</a:t>
            </a:r>
            <a:r>
              <a:rPr lang="en-US" sz="11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비선형성 동일 작동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608076" y="5943600"/>
            <a:ext cx="10945368" cy="0"/>
          </a:xfrm>
          <a:prstGeom prst="line">
            <a:avLst/>
          </a:prstGeom>
          <a:noFill/>
          <a:ln w="9525">
            <a:solidFill>
              <a:srgbClr val="2A2A2A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608076" y="6007059"/>
            <a:ext cx="494050" cy="190470"/>
          </a:xfrm>
          <a:prstGeom prst="roundRect">
            <a:avLst>
              <a:gd name="adj" fmla="val 144023"/>
            </a:avLst>
          </a:prstGeom>
          <a:solidFill>
            <a:srgbClr val="121212"/>
          </a:solidFill>
          <a:ln w="6350">
            <a:solidFill>
              <a:srgbClr val="4D4D4D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08076" y="6007059"/>
            <a:ext cx="494050" cy="1904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가정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1178113" y="5981730"/>
            <a:ext cx="10375331" cy="39374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임계점 이하 예산에서 플랫폼 알고리즘 최적화가 저하된다고 가정 (Google/Meta 입찰 최적화는 전환 데이터 축적에 최소 예산 필요). 단일 주차 데이터이므로 외부 요인(경쟁사, 시즌) 가능성 배제 불가.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212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8076" y="457200"/>
            <a:ext cx="7114489" cy="1777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1ED7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· 유저 유형 구조 분석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722565" y="457200"/>
            <a:ext cx="3830879" cy="1777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USER CVR · ACCELERATING DECAY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8076" y="749259"/>
            <a:ext cx="10945368" cy="50804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신규 전환율 하락이 매주 가속되고 있다.</a:t>
            </a:r>
            <a:endParaRPr lang="en-US" sz="2700" dirty="0"/>
          </a:p>
        </p:txBody>
      </p:sp>
      <p:sp>
        <p:nvSpPr>
          <p:cNvPr id="5" name="Text 3"/>
          <p:cNvSpPr/>
          <p:nvPr/>
        </p:nvSpPr>
        <p:spPr>
          <a:xfrm>
            <a:off x="608076" y="1333470"/>
            <a:ext cx="10945368" cy="3810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방치 시 </a:t>
            </a:r>
            <a:r>
              <a:rPr lang="en-US" sz="1300" b="1" dirty="0">
                <a:solidFill>
                  <a:srgbClr val="F3727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W7 전후 0.3% 임계선 붕괴</a:t>
            </a:r>
            <a:r>
              <a:rPr lang="en-US" sz="13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가 예상된다. 신규 CVR의 주간 감소율이 매 주 더 빨라지고 있다.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608076" y="1803380"/>
            <a:ext cx="10945368" cy="0"/>
          </a:xfrm>
          <a:prstGeom prst="line">
            <a:avLst/>
          </a:prstGeom>
          <a:noFill/>
          <a:ln w="9525">
            <a:solidFill>
              <a:srgbClr val="2A2A2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08076" y="2070110"/>
            <a:ext cx="10945368" cy="457200"/>
          </a:xfrm>
          <a:prstGeom prst="roundRect">
            <a:avLst>
              <a:gd name="adj" fmla="val 12000"/>
            </a:avLst>
          </a:prstGeom>
          <a:solidFill>
            <a:srgbClr val="181818"/>
          </a:solidFill>
          <a:ln w="6350">
            <a:solidFill>
              <a:srgbClr val="2A2A2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85470" y="2108241"/>
            <a:ext cx="1241481" cy="381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W1 → W2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2026950" y="2216140"/>
            <a:ext cx="8082382" cy="165141"/>
          </a:xfrm>
          <a:prstGeom prst="roundRect">
            <a:avLst>
              <a:gd name="adj" fmla="val 110742"/>
            </a:avLst>
          </a:prstGeom>
          <a:solidFill>
            <a:srgbClr val="1F1F1F"/>
          </a:solidFill>
          <a:ln w="12700">
            <a:solidFill>
              <a:srgbClr val="121212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026950" y="2216140"/>
            <a:ext cx="1131533" cy="165141"/>
          </a:xfrm>
          <a:prstGeom prst="roundRect">
            <a:avLst>
              <a:gd name="adj" fmla="val 110742"/>
            </a:avLst>
          </a:prstGeom>
          <a:solidFill>
            <a:srgbClr val="F3727F"/>
          </a:solidFill>
          <a:ln w="12700">
            <a:solidFill>
              <a:srgbClr val="12121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0286726" y="2095530"/>
            <a:ext cx="1089416" cy="2413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700" b="1" dirty="0">
                <a:solidFill>
                  <a:srgbClr val="F3727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−5.6%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10286726" y="2336841"/>
            <a:ext cx="1089416" cy="139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초기 하락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08076" y="2616190"/>
            <a:ext cx="10945368" cy="457200"/>
          </a:xfrm>
          <a:prstGeom prst="roundRect">
            <a:avLst>
              <a:gd name="adj" fmla="val 12000"/>
            </a:avLst>
          </a:prstGeom>
          <a:solidFill>
            <a:srgbClr val="181818"/>
          </a:solidFill>
          <a:ln w="6350">
            <a:solidFill>
              <a:srgbClr val="2A2A2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85470" y="2654320"/>
            <a:ext cx="1241481" cy="381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W2 → W3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2026950" y="2762220"/>
            <a:ext cx="8082382" cy="165141"/>
          </a:xfrm>
          <a:prstGeom prst="roundRect">
            <a:avLst>
              <a:gd name="adj" fmla="val 110742"/>
            </a:avLst>
          </a:prstGeom>
          <a:solidFill>
            <a:srgbClr val="1F1F1F"/>
          </a:solidFill>
          <a:ln w="12700">
            <a:solidFill>
              <a:srgbClr val="121212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026950" y="2762220"/>
            <a:ext cx="3556248" cy="165141"/>
          </a:xfrm>
          <a:prstGeom prst="roundRect">
            <a:avLst>
              <a:gd name="adj" fmla="val 110742"/>
            </a:avLst>
          </a:prstGeom>
          <a:solidFill>
            <a:srgbClr val="F3727F"/>
          </a:solidFill>
          <a:ln w="12700">
            <a:solidFill>
              <a:srgbClr val="12121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0286726" y="2641610"/>
            <a:ext cx="1089416" cy="2413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700" b="1" dirty="0">
                <a:solidFill>
                  <a:srgbClr val="F3727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−17.6%</a:t>
            </a:r>
            <a:endParaRPr lang="en-US" sz="1700" dirty="0"/>
          </a:p>
        </p:txBody>
      </p:sp>
      <p:sp>
        <p:nvSpPr>
          <p:cNvPr id="18" name="Text 16"/>
          <p:cNvSpPr/>
          <p:nvPr/>
        </p:nvSpPr>
        <p:spPr>
          <a:xfrm>
            <a:off x="10286726" y="2882920"/>
            <a:ext cx="1089416" cy="139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가속 시작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608076" y="3162270"/>
            <a:ext cx="10945368" cy="457200"/>
          </a:xfrm>
          <a:prstGeom prst="roundRect">
            <a:avLst>
              <a:gd name="adj" fmla="val 12000"/>
            </a:avLst>
          </a:prstGeom>
          <a:solidFill>
            <a:srgbClr val="181818"/>
          </a:solidFill>
          <a:ln w="6350">
            <a:solidFill>
              <a:srgbClr val="2A2A2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85470" y="3200400"/>
            <a:ext cx="1241481" cy="381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W3 → W4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2026950" y="3308299"/>
            <a:ext cx="8082382" cy="165141"/>
          </a:xfrm>
          <a:prstGeom prst="roundRect">
            <a:avLst>
              <a:gd name="adj" fmla="val 110742"/>
            </a:avLst>
          </a:prstGeom>
          <a:solidFill>
            <a:srgbClr val="1F1F1F"/>
          </a:solidFill>
          <a:ln w="12700">
            <a:solidFill>
              <a:srgbClr val="121212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2026950" y="3308299"/>
            <a:ext cx="4364486" cy="165141"/>
          </a:xfrm>
          <a:prstGeom prst="roundRect">
            <a:avLst>
              <a:gd name="adj" fmla="val 110742"/>
            </a:avLst>
          </a:prstGeom>
          <a:solidFill>
            <a:srgbClr val="F3727F"/>
          </a:solidFill>
          <a:ln w="12700">
            <a:solidFill>
              <a:srgbClr val="121212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0286726" y="3187690"/>
            <a:ext cx="1089416" cy="2413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700" b="1" dirty="0">
                <a:solidFill>
                  <a:srgbClr val="F3727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−21.4%</a:t>
            </a:r>
            <a:endParaRPr lang="en-US" sz="1700" dirty="0"/>
          </a:p>
        </p:txBody>
      </p:sp>
      <p:sp>
        <p:nvSpPr>
          <p:cNvPr id="24" name="Text 22"/>
          <p:cNvSpPr/>
          <p:nvPr/>
        </p:nvSpPr>
        <p:spPr>
          <a:xfrm>
            <a:off x="10286726" y="3429000"/>
            <a:ext cx="1089416" cy="139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가속 심화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608076" y="3708349"/>
            <a:ext cx="10945368" cy="457200"/>
          </a:xfrm>
          <a:prstGeom prst="roundRect">
            <a:avLst>
              <a:gd name="adj" fmla="val 12000"/>
            </a:avLst>
          </a:prstGeom>
          <a:solidFill>
            <a:srgbClr val="181818"/>
          </a:solidFill>
          <a:ln w="6350">
            <a:solidFill>
              <a:srgbClr val="2A2A2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85470" y="3746480"/>
            <a:ext cx="1241481" cy="381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W4 → W5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2026950" y="3854379"/>
            <a:ext cx="8082382" cy="165141"/>
          </a:xfrm>
          <a:prstGeom prst="roundRect">
            <a:avLst>
              <a:gd name="adj" fmla="val 110742"/>
            </a:avLst>
          </a:prstGeom>
          <a:solidFill>
            <a:srgbClr val="1F1F1F"/>
          </a:solidFill>
          <a:ln w="12700">
            <a:solidFill>
              <a:srgbClr val="121212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2026950" y="3854379"/>
            <a:ext cx="5172724" cy="165141"/>
          </a:xfrm>
          <a:prstGeom prst="roundRect">
            <a:avLst>
              <a:gd name="adj" fmla="val 110742"/>
            </a:avLst>
          </a:prstGeom>
          <a:solidFill>
            <a:srgbClr val="C25E68"/>
          </a:solidFill>
          <a:ln w="12700">
            <a:solidFill>
              <a:srgbClr val="121212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0286726" y="3733770"/>
            <a:ext cx="1089416" cy="2413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700" b="1" dirty="0">
                <a:solidFill>
                  <a:srgbClr val="F3727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~−25%</a:t>
            </a:r>
            <a:endParaRPr lang="en-US" sz="1700" dirty="0"/>
          </a:p>
        </p:txBody>
      </p:sp>
      <p:sp>
        <p:nvSpPr>
          <p:cNvPr id="30" name="Text 28"/>
          <p:cNvSpPr/>
          <p:nvPr/>
        </p:nvSpPr>
        <p:spPr>
          <a:xfrm>
            <a:off x="10286726" y="3975080"/>
            <a:ext cx="1089416" cy="139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예측 (추세)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08076" y="4279849"/>
            <a:ext cx="10945368" cy="393741"/>
          </a:xfrm>
          <a:prstGeom prst="roundRect">
            <a:avLst>
              <a:gd name="adj" fmla="val 13934"/>
            </a:avLst>
          </a:prstGeom>
          <a:solidFill>
            <a:srgbClr val="1E1010"/>
          </a:solidFill>
          <a:ln w="9525">
            <a:solidFill>
              <a:srgbClr val="F3727F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772759" y="4305270"/>
            <a:ext cx="760141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3727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0.3%</a:t>
            </a:r>
            <a:endParaRPr lang="en-US" sz="2000" dirty="0"/>
          </a:p>
        </p:txBody>
      </p:sp>
      <p:sp>
        <p:nvSpPr>
          <p:cNvPr id="33" name="Text 31"/>
          <p:cNvSpPr/>
          <p:nvPr/>
        </p:nvSpPr>
        <p:spPr>
          <a:xfrm>
            <a:off x="1634216" y="4330690"/>
            <a:ext cx="9741926" cy="3047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W7 전후 임계선 붕괴 위험</a:t>
            </a:r>
            <a:r>
              <a:rPr lang="en-US" sz="11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외부 개입 없을 경우 신규 CVR이 0.3% 미만으로 내려갈 가능성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608076" y="5943600"/>
            <a:ext cx="10945368" cy="0"/>
          </a:xfrm>
          <a:prstGeom prst="line">
            <a:avLst/>
          </a:prstGeom>
          <a:noFill/>
          <a:ln w="9525">
            <a:solidFill>
              <a:srgbClr val="2A2A2A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608076" y="6007059"/>
            <a:ext cx="494050" cy="190470"/>
          </a:xfrm>
          <a:prstGeom prst="roundRect">
            <a:avLst>
              <a:gd name="adj" fmla="val 144023"/>
            </a:avLst>
          </a:prstGeom>
          <a:solidFill>
            <a:srgbClr val="121212"/>
          </a:solidFill>
          <a:ln w="6350">
            <a:solidFill>
              <a:srgbClr val="4D4D4D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08076" y="6007059"/>
            <a:ext cx="494050" cy="1904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가정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1178113" y="5981730"/>
            <a:ext cx="10375331" cy="39374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W5 예측(0.43%)은 최근 3주 평균 감소율 적용 선형 외삽. 외부 개입 없을 경우 가정. 실제 하락은 비선형일 수 있어 더 빠를 수 있음.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212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8076" y="457200"/>
            <a:ext cx="7114489" cy="1777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1ED7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· 채널별 성과 (W4)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722565" y="457200"/>
            <a:ext cx="3830879" cy="1777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BUDGET FLOWS OPPOSITE OF PERFORMANCE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8076" y="749259"/>
            <a:ext cx="10945368" cy="50804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예산이 성과와 역방향으로 흐른다.</a:t>
            </a:r>
            <a:endParaRPr lang="en-US" sz="2700" dirty="0"/>
          </a:p>
        </p:txBody>
      </p:sp>
      <p:sp>
        <p:nvSpPr>
          <p:cNvPr id="5" name="Text 3"/>
          <p:cNvSpPr/>
          <p:nvPr/>
        </p:nvSpPr>
        <p:spPr>
          <a:xfrm>
            <a:off x="608076" y="1333470"/>
            <a:ext cx="10945368" cy="3810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이메일(ROAS </a:t>
            </a:r>
            <a:r>
              <a:rPr lang="en-US" sz="1300" b="1" dirty="0">
                <a:solidFill>
                  <a:srgbClr val="1ED7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8.2</a:t>
            </a:r>
            <a:r>
              <a:rPr lang="en-US" sz="13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)에 50만원, 디스플레이(ROAS </a:t>
            </a:r>
            <a:r>
              <a:rPr lang="en-US" sz="1300" b="1" dirty="0">
                <a:solidFill>
                  <a:srgbClr val="F3727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0.45</a:t>
            </a:r>
            <a:r>
              <a:rPr lang="en-US" sz="13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)에 200만원. 전환율 기준 채널 품질 격차는 최대 </a:t>
            </a: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3.6배</a:t>
            </a:r>
            <a:r>
              <a:rPr lang="en-US" sz="13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에 이른다.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608076" y="1803380"/>
            <a:ext cx="10945368" cy="0"/>
          </a:xfrm>
          <a:prstGeom prst="line">
            <a:avLst/>
          </a:prstGeom>
          <a:noFill/>
          <a:ln w="9525">
            <a:solidFill>
              <a:srgbClr val="2A2A2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08076" y="2070110"/>
            <a:ext cx="2631826" cy="2095530"/>
          </a:xfrm>
          <a:prstGeom prst="roundRect">
            <a:avLst>
              <a:gd name="adj" fmla="val 2618"/>
            </a:avLst>
          </a:prstGeom>
          <a:solidFill>
            <a:srgbClr val="181818"/>
          </a:solidFill>
          <a:ln w="12700">
            <a:solidFill>
              <a:srgbClr val="1ED76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60141" y="2235251"/>
            <a:ext cx="2327788" cy="2158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이메일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760141" y="2476470"/>
            <a:ext cx="2327788" cy="5080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300" b="1" dirty="0">
                <a:solidFill>
                  <a:srgbClr val="1ED7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8.2×</a:t>
            </a:r>
            <a:endParaRPr lang="en-US" sz="3300" dirty="0"/>
          </a:p>
        </p:txBody>
      </p:sp>
      <p:sp>
        <p:nvSpPr>
          <p:cNvPr id="10" name="Text 8"/>
          <p:cNvSpPr/>
          <p:nvPr/>
        </p:nvSpPr>
        <p:spPr>
          <a:xfrm>
            <a:off x="760141" y="3022641"/>
            <a:ext cx="2327788" cy="165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5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ROAS · 전 채널 최고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760141" y="3289280"/>
            <a:ext cx="2327788" cy="0"/>
          </a:xfrm>
          <a:prstGeom prst="line">
            <a:avLst/>
          </a:prstGeom>
          <a:noFill/>
          <a:ln w="6350">
            <a:solidFill>
              <a:srgbClr val="2A2A2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60141" y="3340120"/>
            <a:ext cx="2327788" cy="1777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예산 50만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760141" y="3530590"/>
            <a:ext cx="2327788" cy="1777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CVR 1.72%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760141" y="3721059"/>
            <a:ext cx="2327788" cy="1777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방문/매출 0.41만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760141" y="3911529"/>
            <a:ext cx="2327788" cy="1777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객단가 24만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379257" y="2070110"/>
            <a:ext cx="2631826" cy="2095530"/>
          </a:xfrm>
          <a:prstGeom prst="roundRect">
            <a:avLst>
              <a:gd name="adj" fmla="val 2618"/>
            </a:avLst>
          </a:prstGeom>
          <a:solidFill>
            <a:srgbClr val="181818"/>
          </a:solidFill>
          <a:ln w="6350">
            <a:solidFill>
              <a:srgbClr val="2A2A2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531321" y="2235251"/>
            <a:ext cx="2327788" cy="2158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검색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3531321" y="2476470"/>
            <a:ext cx="2327788" cy="5080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5.1×</a:t>
            </a:r>
            <a:endParaRPr lang="en-US" sz="3300" dirty="0"/>
          </a:p>
        </p:txBody>
      </p:sp>
      <p:sp>
        <p:nvSpPr>
          <p:cNvPr id="19" name="Text 17"/>
          <p:cNvSpPr/>
          <p:nvPr/>
        </p:nvSpPr>
        <p:spPr>
          <a:xfrm>
            <a:off x="3531321" y="3022641"/>
            <a:ext cx="2327788" cy="165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5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ROAS · 코어 채널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531321" y="3289280"/>
            <a:ext cx="2327788" cy="0"/>
          </a:xfrm>
          <a:prstGeom prst="line">
            <a:avLst/>
          </a:prstGeom>
          <a:noFill/>
          <a:ln w="6350">
            <a:solidFill>
              <a:srgbClr val="2A2A2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531321" y="3340120"/>
            <a:ext cx="2327788" cy="1777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CVR 2.29%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3531321" y="3530590"/>
            <a:ext cx="2327788" cy="1777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안정성 高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3531321" y="3721059"/>
            <a:ext cx="2327788" cy="1777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역할 코어 유지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6150437" y="2070110"/>
            <a:ext cx="2631826" cy="2095530"/>
          </a:xfrm>
          <a:prstGeom prst="roundRect">
            <a:avLst>
              <a:gd name="adj" fmla="val 2618"/>
            </a:avLst>
          </a:prstGeom>
          <a:solidFill>
            <a:srgbClr val="181818"/>
          </a:solidFill>
          <a:ln w="6350">
            <a:solidFill>
              <a:srgbClr val="2A2A2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302502" y="2235251"/>
            <a:ext cx="2327788" cy="2158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SNS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6302502" y="2476470"/>
            <a:ext cx="2327788" cy="5080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2.8×</a:t>
            </a:r>
            <a:endParaRPr lang="en-US" sz="3300" dirty="0"/>
          </a:p>
        </p:txBody>
      </p:sp>
      <p:sp>
        <p:nvSpPr>
          <p:cNvPr id="27" name="Text 25"/>
          <p:cNvSpPr/>
          <p:nvPr/>
        </p:nvSpPr>
        <p:spPr>
          <a:xfrm>
            <a:off x="6302502" y="3022641"/>
            <a:ext cx="2327788" cy="165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5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ROAS · 라스트클릭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302502" y="3289280"/>
            <a:ext cx="2327788" cy="0"/>
          </a:xfrm>
          <a:prstGeom prst="line">
            <a:avLst/>
          </a:prstGeom>
          <a:noFill/>
          <a:ln w="6350">
            <a:solidFill>
              <a:srgbClr val="2A2A2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302502" y="3340120"/>
            <a:ext cx="2327788" cy="1777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예산 100만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302502" y="3530590"/>
            <a:ext cx="2327788" cy="1777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CVR 1.33%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6302502" y="3721059"/>
            <a:ext cx="2327788" cy="1777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시차 포함 8~13×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8921618" y="2070110"/>
            <a:ext cx="2631826" cy="2095530"/>
          </a:xfrm>
          <a:prstGeom prst="roundRect">
            <a:avLst>
              <a:gd name="adj" fmla="val 2618"/>
            </a:avLst>
          </a:prstGeom>
          <a:solidFill>
            <a:srgbClr val="181818"/>
          </a:solidFill>
          <a:ln w="12700">
            <a:solidFill>
              <a:srgbClr val="F3727F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9073683" y="2235251"/>
            <a:ext cx="2327788" cy="2158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디스플레이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9073683" y="2476470"/>
            <a:ext cx="2327788" cy="5080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300" b="1" dirty="0">
                <a:solidFill>
                  <a:srgbClr val="F3727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0.45×</a:t>
            </a:r>
            <a:endParaRPr lang="en-US" sz="3300" dirty="0"/>
          </a:p>
        </p:txBody>
      </p:sp>
      <p:sp>
        <p:nvSpPr>
          <p:cNvPr id="35" name="Text 33"/>
          <p:cNvSpPr/>
          <p:nvPr/>
        </p:nvSpPr>
        <p:spPr>
          <a:xfrm>
            <a:off x="9073683" y="3022641"/>
            <a:ext cx="2327788" cy="165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5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ROAS · 전 채널 최저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9073683" y="3289280"/>
            <a:ext cx="2327788" cy="0"/>
          </a:xfrm>
          <a:prstGeom prst="line">
            <a:avLst/>
          </a:prstGeom>
          <a:noFill/>
          <a:ln w="6350">
            <a:solidFill>
              <a:srgbClr val="2A2A2A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9073683" y="3340120"/>
            <a:ext cx="2327788" cy="1777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예산 200만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9073683" y="3530590"/>
            <a:ext cx="2327788" cy="1777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CVR 0.64%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9073683" y="3721059"/>
            <a:ext cx="2327788" cy="1777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전환 7건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9073683" y="3911529"/>
            <a:ext cx="2327788" cy="1777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CPA 28.5만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608076" y="4279941"/>
            <a:ext cx="10945368" cy="381030"/>
          </a:xfrm>
          <a:prstGeom prst="roundRect">
            <a:avLst>
              <a:gd name="adj" fmla="val 14399"/>
            </a:avLst>
          </a:prstGeom>
          <a:solidFill>
            <a:srgbClr val="1F1F1F"/>
          </a:solidFill>
          <a:ln w="6350">
            <a:solidFill>
              <a:srgbClr val="2A2A2A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772759" y="4330781"/>
            <a:ext cx="10616001" cy="2794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디스플레이 200만원 → 이메일 재배분 시</a:t>
            </a:r>
            <a:r>
              <a:rPr lang="en-US" sz="11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동일 예산으로 </a:t>
            </a:r>
            <a:r>
              <a:rPr lang="en-US" sz="1100" b="1" dirty="0">
                <a:solidFill>
                  <a:srgbClr val="1ED7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+약 1,640만원</a:t>
            </a:r>
            <a:r>
              <a:rPr lang="en-US" sz="11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추가 매출 추정 (이메일 ROAS 8.2 유지 가정)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608076" y="5943600"/>
            <a:ext cx="10945368" cy="0"/>
          </a:xfrm>
          <a:prstGeom prst="line">
            <a:avLst/>
          </a:prstGeom>
          <a:noFill/>
          <a:ln w="9525">
            <a:solidFill>
              <a:srgbClr val="2A2A2A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608076" y="6007059"/>
            <a:ext cx="494050" cy="190470"/>
          </a:xfrm>
          <a:prstGeom prst="roundRect">
            <a:avLst>
              <a:gd name="adj" fmla="val 144023"/>
            </a:avLst>
          </a:prstGeom>
          <a:solidFill>
            <a:srgbClr val="121212"/>
          </a:solidFill>
          <a:ln w="6350">
            <a:solidFill>
              <a:srgbClr val="4D4D4D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608076" y="6007059"/>
            <a:ext cx="494050" cy="1904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가정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1178113" y="5981730"/>
            <a:ext cx="10375331" cy="39374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채널별 CVR은 W4 단일 주차 스냅샷. 계절·크리에이티브 효과 포함 가능성. 이메일 스케일업 가정은 수신자 DB 크기에 의존.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212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8076" y="457200"/>
            <a:ext cx="7114489" cy="1777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1ED7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· SNS 시차 효과 분석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722565" y="457200"/>
            <a:ext cx="3830879" cy="1777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LAST-CLICK UNDER-COUNTS SOCIAL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8076" y="749259"/>
            <a:ext cx="10945368" cy="50804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SNS ROAS 2.8은 극히 과소평가됐다.</a:t>
            </a:r>
            <a:endParaRPr lang="en-US" sz="2700" dirty="0"/>
          </a:p>
        </p:txBody>
      </p:sp>
      <p:sp>
        <p:nvSpPr>
          <p:cNvPr id="5" name="Text 3"/>
          <p:cNvSpPr/>
          <p:nvPr/>
        </p:nvSpPr>
        <p:spPr>
          <a:xfrm>
            <a:off x="608076" y="1333470"/>
            <a:ext cx="10945368" cy="3810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검색 시차 기여를 포함하면 실질 ROI는 </a:t>
            </a:r>
            <a:r>
              <a:rPr lang="en-US" sz="1300" b="1" dirty="0">
                <a:solidFill>
                  <a:srgbClr val="1ED7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8~13배</a:t>
            </a:r>
            <a:r>
              <a:rPr lang="en-US" sz="13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 단, 비선형 수확체감이 작동하므로 </a:t>
            </a: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최적 예산 구간이 존재</a:t>
            </a:r>
            <a:r>
              <a:rPr lang="en-US" sz="13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한다.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608076" y="1803380"/>
            <a:ext cx="10945368" cy="0"/>
          </a:xfrm>
          <a:prstGeom prst="line">
            <a:avLst/>
          </a:prstGeom>
          <a:noFill/>
          <a:ln w="9525">
            <a:solidFill>
              <a:srgbClr val="2A2A2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08076" y="2070110"/>
            <a:ext cx="6019952" cy="2146280"/>
          </a:xfrm>
          <a:prstGeom prst="roundRect">
            <a:avLst>
              <a:gd name="adj" fmla="val 2556"/>
            </a:avLst>
          </a:prstGeom>
          <a:solidFill>
            <a:srgbClr val="181818"/>
          </a:solidFill>
          <a:ln w="6350">
            <a:solidFill>
              <a:srgbClr val="2A2A2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1456" y="2324130"/>
            <a:ext cx="5513192" cy="1777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5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라스트클릭 vs 시차 포함 실질 기여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861456" y="2578151"/>
            <a:ext cx="5513192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5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라스트클릭
</a:t>
            </a:r>
            <a:endParaRPr lang="en-US" sz="1000" dirty="0"/>
          </a:p>
          <a:p>
            <a:pPr marL="0" indent="0">
              <a:buNone/>
            </a:pPr>
            <a:r>
              <a:rPr lang="en-US" sz="2600" b="1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2.8×</a:t>
            </a:r>
            <a:r>
              <a:rPr lang="en-US" sz="210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→   </a:t>
            </a:r>
            <a:r>
              <a:rPr lang="en-US" sz="1000" b="1" kern="0" spc="15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시차 포함 실질
</a:t>
            </a:r>
            <a:endParaRPr lang="en-US" sz="1000" dirty="0"/>
          </a:p>
          <a:p>
            <a:pPr marL="0" indent="0">
              <a:buNone/>
            </a:pPr>
            <a:r>
              <a:rPr lang="en-US" sz="4000" b="1" dirty="0">
                <a:solidFill>
                  <a:srgbClr val="1ED7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~ 13×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861456" y="3784610"/>
            <a:ext cx="5513192" cy="3047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W1: 7.9× · W2: 13.4× — 직접 전환의 8~13배가 SNS 노출 이후 검색으로 전환되고 있음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881409" y="2070110"/>
            <a:ext cx="4672035" cy="1009635"/>
          </a:xfrm>
          <a:prstGeom prst="roundRect">
            <a:avLst>
              <a:gd name="adj" fmla="val 5434"/>
            </a:avLst>
          </a:prstGeom>
          <a:solidFill>
            <a:srgbClr val="181818"/>
          </a:solidFill>
          <a:ln w="6350">
            <a:solidFill>
              <a:srgbClr val="2A2A2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058802" y="2235251"/>
            <a:ext cx="4317340" cy="1524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5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수확체감 발견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7058802" y="2425720"/>
            <a:ext cx="4317340" cy="50804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W3는 W2 대비 예산 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2.3× 증가</a:t>
            </a:r>
            <a:r>
              <a:rPr lang="en-US" sz="12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다음주 전환은 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1.2× 증가</a:t>
            </a:r>
            <a:r>
              <a:rPr lang="en-US" sz="12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에 그침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881409" y="3206755"/>
            <a:ext cx="4672035" cy="1009635"/>
          </a:xfrm>
          <a:prstGeom prst="roundRect">
            <a:avLst>
              <a:gd name="adj" fmla="val 5434"/>
            </a:avLst>
          </a:prstGeom>
          <a:solidFill>
            <a:srgbClr val="181818"/>
          </a:solidFill>
          <a:ln w="6350">
            <a:solidFill>
              <a:srgbClr val="2A2A2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058802" y="3371896"/>
            <a:ext cx="4317340" cy="1524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5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최적 예산 구간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058802" y="3575075"/>
            <a:ext cx="4317340" cy="3937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ED7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150 ~ 200만원</a:t>
            </a:r>
            <a:endParaRPr lang="en-US" sz="2300" dirty="0"/>
          </a:p>
        </p:txBody>
      </p:sp>
      <p:sp>
        <p:nvSpPr>
          <p:cNvPr id="17" name="Text 15"/>
          <p:cNvSpPr/>
          <p:nvPr/>
        </p:nvSpPr>
        <p:spPr>
          <a:xfrm>
            <a:off x="7058802" y="4006855"/>
            <a:ext cx="4317340" cy="317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현 W4 100만원은 </a:t>
            </a:r>
            <a:r>
              <a:rPr lang="en-US" sz="1100" b="1" dirty="0">
                <a:solidFill>
                  <a:srgbClr val="F3727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과소 집행</a:t>
            </a:r>
            <a:r>
              <a:rPr lang="en-US" sz="11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 이 구간에서 전환당 비용 1.3만원대 유지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608076" y="5943600"/>
            <a:ext cx="10945368" cy="0"/>
          </a:xfrm>
          <a:prstGeom prst="line">
            <a:avLst/>
          </a:prstGeom>
          <a:noFill/>
          <a:ln w="9525">
            <a:solidFill>
              <a:srgbClr val="2A2A2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08076" y="6007059"/>
            <a:ext cx="494050" cy="190470"/>
          </a:xfrm>
          <a:prstGeom prst="roundRect">
            <a:avLst>
              <a:gd name="adj" fmla="val 144023"/>
            </a:avLst>
          </a:prstGeom>
          <a:solidFill>
            <a:srgbClr val="121212"/>
          </a:solidFill>
          <a:ln w="6350">
            <a:solidFill>
              <a:srgbClr val="4D4D4D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08076" y="6007059"/>
            <a:ext cx="494050" cy="1904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가정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1178113" y="5981730"/>
            <a:ext cx="10375331" cy="39374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SNS 광고 → 검색 전환의 인과관계를 가정 (상관관계만 검증됨). SNS 이외 요인(프로모션, 시즌)이 다음주 검색량에 영향을 미쳤을 가능성 배제 불가. 실험적 검증(SNS 중단 주 대조군) 필요.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212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8076" y="457200"/>
            <a:ext cx="7114489" cy="1777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1ED7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· 실행 가설 (1/2)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722565" y="457200"/>
            <a:ext cx="3830879" cy="1777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HYPOTHESES H1 · H2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8076" y="749259"/>
            <a:ext cx="10945368" cy="50804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예산 재배분 &amp; 신규 전환율 회복</a:t>
            </a:r>
            <a:endParaRPr lang="en-US" sz="2700" dirty="0"/>
          </a:p>
        </p:txBody>
      </p:sp>
      <p:sp>
        <p:nvSpPr>
          <p:cNvPr id="5" name="Text 3"/>
          <p:cNvSpPr/>
          <p:nvPr/>
        </p:nvSpPr>
        <p:spPr>
          <a:xfrm>
            <a:off x="608076" y="1333470"/>
            <a:ext cx="10945368" cy="3810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확신도 산출 기준: </a:t>
            </a: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데이터 일관성(주수) × 업계 사례 존재 여부 × 대안 설명 부재 여부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608076" y="1803380"/>
            <a:ext cx="10945368" cy="0"/>
          </a:xfrm>
          <a:prstGeom prst="line">
            <a:avLst/>
          </a:prstGeom>
          <a:noFill/>
          <a:ln w="9525">
            <a:solidFill>
              <a:srgbClr val="2A2A2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08076" y="2070110"/>
            <a:ext cx="5371323" cy="3746480"/>
          </a:xfrm>
          <a:prstGeom prst="roundRect">
            <a:avLst>
              <a:gd name="adj" fmla="val 1464"/>
            </a:avLst>
          </a:prstGeom>
          <a:solidFill>
            <a:srgbClr val="181818"/>
          </a:solidFill>
          <a:ln w="6350">
            <a:solidFill>
              <a:srgbClr val="2A2A2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72759" y="2222541"/>
            <a:ext cx="316748" cy="190470"/>
          </a:xfrm>
          <a:prstGeom prst="roundRect">
            <a:avLst>
              <a:gd name="adj" fmla="val 144023"/>
            </a:avLst>
          </a:prstGeom>
          <a:solidFill>
            <a:srgbClr val="162C1A"/>
          </a:solidFill>
          <a:ln w="6350">
            <a:solidFill>
              <a:srgbClr val="1ED76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72759" y="2222541"/>
            <a:ext cx="316748" cy="1904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ED7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205829" y="2260580"/>
            <a:ext cx="380025" cy="139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5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확신도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4636511" y="2260580"/>
            <a:ext cx="367406" cy="139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85%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041956" y="2292309"/>
            <a:ext cx="633405" cy="50841"/>
          </a:xfrm>
          <a:prstGeom prst="roundRect">
            <a:avLst>
              <a:gd name="adj" fmla="val 179855"/>
            </a:avLst>
          </a:prstGeom>
          <a:solidFill>
            <a:srgbClr val="1F1F1F"/>
          </a:solidFill>
          <a:ln w="12700">
            <a:solidFill>
              <a:srgbClr val="121212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5041956" y="2292309"/>
            <a:ext cx="538399" cy="50841"/>
          </a:xfrm>
          <a:prstGeom prst="roundRect">
            <a:avLst>
              <a:gd name="adj" fmla="val 179855"/>
            </a:avLst>
          </a:prstGeom>
          <a:solidFill>
            <a:srgbClr val="1ED760"/>
          </a:solidFill>
          <a:ln w="12700">
            <a:solidFill>
              <a:srgbClr val="12121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72759" y="2463851"/>
            <a:ext cx="5041956" cy="3301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디스플레이 예산 즉각 재배분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772759" y="2832080"/>
            <a:ext cx="570037" cy="165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5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현황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1393546" y="2832080"/>
            <a:ext cx="4421170" cy="4444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ROAS 0.45 — 200만원에 전환 7건 (CPA 285,714원)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772759" y="3340029"/>
            <a:ext cx="5041956" cy="0"/>
          </a:xfrm>
          <a:prstGeom prst="line">
            <a:avLst/>
          </a:prstGeom>
          <a:noFill/>
          <a:ln w="6350">
            <a:solidFill>
              <a:srgbClr val="2A2A2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72759" y="3390870"/>
            <a:ext cx="570037" cy="165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5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가설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1393546" y="3390870"/>
            <a:ext cx="4421170" cy="4444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200만원을 이메일 +100만 · 검색 +100만으로 이동 시 예상 추가 매출 +약 1,200만원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772759" y="3898819"/>
            <a:ext cx="5041956" cy="0"/>
          </a:xfrm>
          <a:prstGeom prst="line">
            <a:avLst/>
          </a:prstGeom>
          <a:noFill/>
          <a:ln w="6350">
            <a:solidFill>
              <a:srgbClr val="2A2A2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72759" y="3949659"/>
            <a:ext cx="570037" cy="165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5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측정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1393546" y="3949659"/>
            <a:ext cx="4421170" cy="4444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2주 중단 후 전체 ROAS 변화 측정 · 기준: 전체 ROAS ≥ 4.2 달성 여부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772759" y="4457609"/>
            <a:ext cx="5041956" cy="0"/>
          </a:xfrm>
          <a:prstGeom prst="line">
            <a:avLst/>
          </a:prstGeom>
          <a:noFill/>
          <a:ln w="6350">
            <a:solidFill>
              <a:srgbClr val="2A2A2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72759" y="4508449"/>
            <a:ext cx="570037" cy="165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5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가정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1393546" y="4508449"/>
            <a:ext cx="4421170" cy="4444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이메일 수신자 풀이 추가 100만원 집행에 충분하다고 가정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6182121" y="2070110"/>
            <a:ext cx="5371323" cy="3746480"/>
          </a:xfrm>
          <a:prstGeom prst="roundRect">
            <a:avLst>
              <a:gd name="adj" fmla="val 1464"/>
            </a:avLst>
          </a:prstGeom>
          <a:solidFill>
            <a:srgbClr val="181818"/>
          </a:solidFill>
          <a:ln w="6350">
            <a:solidFill>
              <a:srgbClr val="2A2A2A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6346805" y="2222541"/>
            <a:ext cx="316748" cy="190470"/>
          </a:xfrm>
          <a:prstGeom prst="roundRect">
            <a:avLst>
              <a:gd name="adj" fmla="val 144023"/>
            </a:avLst>
          </a:prstGeom>
          <a:solidFill>
            <a:srgbClr val="162C1A"/>
          </a:solidFill>
          <a:ln w="6350">
            <a:solidFill>
              <a:srgbClr val="1ED76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346805" y="2222541"/>
            <a:ext cx="316748" cy="1904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ED7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H2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9779874" y="2260580"/>
            <a:ext cx="380025" cy="139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5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확신도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10210556" y="2260580"/>
            <a:ext cx="367406" cy="139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68%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10616001" y="2292309"/>
            <a:ext cx="633405" cy="50841"/>
          </a:xfrm>
          <a:prstGeom prst="roundRect">
            <a:avLst>
              <a:gd name="adj" fmla="val 179855"/>
            </a:avLst>
          </a:prstGeom>
          <a:solidFill>
            <a:srgbClr val="1F1F1F"/>
          </a:solidFill>
          <a:ln w="12700">
            <a:solidFill>
              <a:srgbClr val="121212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616001" y="2292309"/>
            <a:ext cx="430682" cy="50841"/>
          </a:xfrm>
          <a:prstGeom prst="roundRect">
            <a:avLst>
              <a:gd name="adj" fmla="val 179855"/>
            </a:avLst>
          </a:prstGeom>
          <a:solidFill>
            <a:srgbClr val="1ED760"/>
          </a:solidFill>
          <a:ln w="12700">
            <a:solidFill>
              <a:srgbClr val="121212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346805" y="2463851"/>
            <a:ext cx="5041956" cy="3301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신규 유저 전환 퍼널 긴급 진단</a:t>
            </a:r>
            <a:endParaRPr lang="en-US" sz="1400" dirty="0"/>
          </a:p>
        </p:txBody>
      </p:sp>
      <p:sp>
        <p:nvSpPr>
          <p:cNvPr id="34" name="Text 32"/>
          <p:cNvSpPr/>
          <p:nvPr/>
        </p:nvSpPr>
        <p:spPr>
          <a:xfrm>
            <a:off x="6346805" y="2832080"/>
            <a:ext cx="570037" cy="165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5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현황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6967591" y="2832080"/>
            <a:ext cx="4421170" cy="4444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신규 CVR 0.90% → 0.55% (−38.9%) · 가속 하락 중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6346805" y="3340029"/>
            <a:ext cx="5041956" cy="0"/>
          </a:xfrm>
          <a:prstGeom prst="line">
            <a:avLst/>
          </a:prstGeom>
          <a:noFill/>
          <a:ln w="6350">
            <a:solidFill>
              <a:srgbClr val="2A2A2A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346805" y="3390870"/>
            <a:ext cx="570037" cy="165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5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가설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6967591" y="3390870"/>
            <a:ext cx="4421170" cy="4444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신규 유저 랜딩페이지 CTA 개선 또는 Lookalike 오디언스 확장으로 CVR 0.8% 회복 가능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6346805" y="3898819"/>
            <a:ext cx="5041956" cy="0"/>
          </a:xfrm>
          <a:prstGeom prst="line">
            <a:avLst/>
          </a:prstGeom>
          <a:noFill/>
          <a:ln w="6350">
            <a:solidFill>
              <a:srgbClr val="2A2A2A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6346805" y="3949659"/>
            <a:ext cx="570037" cy="165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5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측정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6967591" y="3949659"/>
            <a:ext cx="4421170" cy="4444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3주 A/B 테스트 (현 랜딩 vs 신규 랜딩) · 기준: 신규 CVR ≥ 0.75%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6346805" y="4457609"/>
            <a:ext cx="5041956" cy="0"/>
          </a:xfrm>
          <a:prstGeom prst="line">
            <a:avLst/>
          </a:prstGeom>
          <a:noFill/>
          <a:ln w="6350">
            <a:solidFill>
              <a:srgbClr val="2A2A2A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6346805" y="4508449"/>
            <a:ext cx="570037" cy="165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5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가정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6967591" y="4508449"/>
            <a:ext cx="4421170" cy="4444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CVR 하락의 주원인이 랜딩페이지라고 가정. 오디언스 소진이 원인이라면 효과 제한적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608076" y="5918180"/>
            <a:ext cx="10945368" cy="1777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 </a:t>
            </a:r>
            <a:r>
              <a:rPr lang="en-US" sz="100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다음 슬라이드: H3 · SNS 어트리뷰션 모델 변경 · H4 · 이메일 채널 3× 스케일업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212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8076" y="457200"/>
            <a:ext cx="7114489" cy="1777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1ED7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· 실행 가설 (2/2)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722565" y="457200"/>
            <a:ext cx="3830879" cy="1777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HYPOTHESES H3 · H4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8076" y="749259"/>
            <a:ext cx="10945368" cy="50804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SNS 어트리뷰션 &amp; 이메일 스케일업</a:t>
            </a:r>
            <a:endParaRPr lang="en-US" sz="2700" dirty="0"/>
          </a:p>
        </p:txBody>
      </p:sp>
      <p:sp>
        <p:nvSpPr>
          <p:cNvPr id="5" name="Text 3"/>
          <p:cNvSpPr/>
          <p:nvPr/>
        </p:nvSpPr>
        <p:spPr>
          <a:xfrm>
            <a:off x="608076" y="1333470"/>
            <a:ext cx="10945368" cy="3810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확신도 산출 기준: </a:t>
            </a: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데이터 일관성(주수) × 업계 사례 존재 여부 × 대안 설명 부재 여부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608076" y="1803380"/>
            <a:ext cx="10945368" cy="0"/>
          </a:xfrm>
          <a:prstGeom prst="line">
            <a:avLst/>
          </a:prstGeom>
          <a:noFill/>
          <a:ln w="9525">
            <a:solidFill>
              <a:srgbClr val="2A2A2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08076" y="2070110"/>
            <a:ext cx="5371323" cy="3810030"/>
          </a:xfrm>
          <a:prstGeom prst="roundRect">
            <a:avLst>
              <a:gd name="adj" fmla="val 1440"/>
            </a:avLst>
          </a:prstGeom>
          <a:solidFill>
            <a:srgbClr val="181818"/>
          </a:solidFill>
          <a:ln w="6350">
            <a:solidFill>
              <a:srgbClr val="2A2A2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72759" y="2222541"/>
            <a:ext cx="316748" cy="190470"/>
          </a:xfrm>
          <a:prstGeom prst="roundRect">
            <a:avLst>
              <a:gd name="adj" fmla="val 144023"/>
            </a:avLst>
          </a:prstGeom>
          <a:solidFill>
            <a:srgbClr val="162C1A"/>
          </a:solidFill>
          <a:ln w="6350">
            <a:solidFill>
              <a:srgbClr val="1ED76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72759" y="2222541"/>
            <a:ext cx="316748" cy="1904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ED7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H3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205829" y="2260580"/>
            <a:ext cx="380025" cy="139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5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확신도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4636511" y="2260580"/>
            <a:ext cx="367406" cy="139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73%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041956" y="2292309"/>
            <a:ext cx="633405" cy="50841"/>
          </a:xfrm>
          <a:prstGeom prst="roundRect">
            <a:avLst>
              <a:gd name="adj" fmla="val 179855"/>
            </a:avLst>
          </a:prstGeom>
          <a:solidFill>
            <a:srgbClr val="1F1F1F"/>
          </a:solidFill>
          <a:ln w="12700">
            <a:solidFill>
              <a:srgbClr val="121212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5041956" y="2292309"/>
            <a:ext cx="462412" cy="50841"/>
          </a:xfrm>
          <a:prstGeom prst="roundRect">
            <a:avLst>
              <a:gd name="adj" fmla="val 179855"/>
            </a:avLst>
          </a:prstGeom>
          <a:solidFill>
            <a:srgbClr val="1ED760"/>
          </a:solidFill>
          <a:ln w="12700">
            <a:solidFill>
              <a:srgbClr val="12121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72759" y="2463851"/>
            <a:ext cx="5041956" cy="3301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SNS 어트리뷰션 모델 변경 + 최적 예산 유지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772759" y="2832080"/>
            <a:ext cx="570037" cy="165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5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현황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1393546" y="2832080"/>
            <a:ext cx="4421170" cy="4444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라스트클릭 ROAS 2.8 · 시차 포함 시 실질 기여는 직접의 8~13배 (W1 7.9× · W2 13.4×)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772759" y="3340029"/>
            <a:ext cx="5041956" cy="0"/>
          </a:xfrm>
          <a:prstGeom prst="line">
            <a:avLst/>
          </a:prstGeom>
          <a:noFill/>
          <a:ln w="6350">
            <a:solidFill>
              <a:srgbClr val="2A2A2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72759" y="3390870"/>
            <a:ext cx="570037" cy="165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5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가설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1393546" y="3390870"/>
            <a:ext cx="4421170" cy="4444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GA4 어트리뷰션을 선형/데이터기반으로 변경 시 SNS 실질 ROAS 4.0~5.0 재평가. 예산 150~200만원 최적 구간 유지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772759" y="3898819"/>
            <a:ext cx="5041956" cy="0"/>
          </a:xfrm>
          <a:prstGeom prst="line">
            <a:avLst/>
          </a:prstGeom>
          <a:noFill/>
          <a:ln w="6350">
            <a:solidFill>
              <a:srgbClr val="2A2A2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72759" y="3949659"/>
            <a:ext cx="570037" cy="165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5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측정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1393546" y="3949659"/>
            <a:ext cx="4421170" cy="4444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어트리뷰션 변경 전후 채널별 기여 전환 비교 · 기준: SNS 기여 전환 ≥ 직접 전환의 5배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772759" y="4457609"/>
            <a:ext cx="5041956" cy="0"/>
          </a:xfrm>
          <a:prstGeom prst="line">
            <a:avLst/>
          </a:prstGeom>
          <a:noFill/>
          <a:ln w="6350">
            <a:solidFill>
              <a:srgbClr val="2A2A2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72759" y="4508449"/>
            <a:ext cx="570037" cy="165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5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가정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1393546" y="4508449"/>
            <a:ext cx="4421170" cy="4444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SNS 노출이 이후 브랜드 검색을 유발한다고 가정 (검색량 증가의 다른 원인 배제 필요)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6182121" y="2070110"/>
            <a:ext cx="5371323" cy="3810030"/>
          </a:xfrm>
          <a:prstGeom prst="roundRect">
            <a:avLst>
              <a:gd name="adj" fmla="val 1440"/>
            </a:avLst>
          </a:prstGeom>
          <a:solidFill>
            <a:srgbClr val="181818"/>
          </a:solidFill>
          <a:ln w="6350">
            <a:solidFill>
              <a:srgbClr val="2A2A2A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6346805" y="2222541"/>
            <a:ext cx="316748" cy="190470"/>
          </a:xfrm>
          <a:prstGeom prst="roundRect">
            <a:avLst>
              <a:gd name="adj" fmla="val 144023"/>
            </a:avLst>
          </a:prstGeom>
          <a:solidFill>
            <a:srgbClr val="162C1A"/>
          </a:solidFill>
          <a:ln w="6350">
            <a:solidFill>
              <a:srgbClr val="1ED76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346805" y="2222541"/>
            <a:ext cx="316748" cy="1904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ED7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H4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9779874" y="2260580"/>
            <a:ext cx="380025" cy="139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5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확신도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10210556" y="2260580"/>
            <a:ext cx="367406" cy="139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58%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10616001" y="2292309"/>
            <a:ext cx="633405" cy="50841"/>
          </a:xfrm>
          <a:prstGeom prst="roundRect">
            <a:avLst>
              <a:gd name="adj" fmla="val 179855"/>
            </a:avLst>
          </a:prstGeom>
          <a:solidFill>
            <a:srgbClr val="1F1F1F"/>
          </a:solidFill>
          <a:ln w="12700">
            <a:solidFill>
              <a:srgbClr val="121212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616001" y="2292309"/>
            <a:ext cx="367406" cy="50841"/>
          </a:xfrm>
          <a:prstGeom prst="roundRect">
            <a:avLst>
              <a:gd name="adj" fmla="val 179855"/>
            </a:avLst>
          </a:prstGeom>
          <a:solidFill>
            <a:srgbClr val="1ED760"/>
          </a:solidFill>
          <a:ln w="12700">
            <a:solidFill>
              <a:srgbClr val="121212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346805" y="2463851"/>
            <a:ext cx="5041956" cy="3301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이메일 채널 예산 3× 스케일업 (50만 → 150만)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6346805" y="2832080"/>
            <a:ext cx="570037" cy="165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5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현황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6967591" y="2832080"/>
            <a:ext cx="4421170" cy="4444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ROAS 8.2 (전 채널 최고) · 방문자당 매출 0.41만원 (최고) · 객단가 24만원 (최고)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6346805" y="3340029"/>
            <a:ext cx="5041956" cy="0"/>
          </a:xfrm>
          <a:prstGeom prst="line">
            <a:avLst/>
          </a:prstGeom>
          <a:noFill/>
          <a:ln w="6350">
            <a:solidFill>
              <a:srgbClr val="2A2A2A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346805" y="3390870"/>
            <a:ext cx="570037" cy="165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5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가설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6967591" y="3390870"/>
            <a:ext cx="4421170" cy="4444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수신자 DB가 충분하다면 150만원 확대 시 ROAS 6.0 이상 유지 가능. 확인 필요: ① 미발송 세그먼트 ② 오픈/클릭 포화 여부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6346805" y="3898819"/>
            <a:ext cx="5041956" cy="0"/>
          </a:xfrm>
          <a:prstGeom prst="line">
            <a:avLst/>
          </a:prstGeom>
          <a:noFill/>
          <a:ln w="6350">
            <a:solidFill>
              <a:srgbClr val="2A2A2A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6346805" y="3949659"/>
            <a:ext cx="570037" cy="165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5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측정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6967591" y="3949659"/>
            <a:ext cx="4421170" cy="4444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50만 → 100만 중간 단계 먼저 · 기준: ROAS ≥ 7.0 유지 시 추가 확대 결정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6346805" y="4457609"/>
            <a:ext cx="5041956" cy="0"/>
          </a:xfrm>
          <a:prstGeom prst="line">
            <a:avLst/>
          </a:prstGeom>
          <a:noFill/>
          <a:ln w="6350">
            <a:solidFill>
              <a:srgbClr val="2A2A2A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6346805" y="4508449"/>
            <a:ext cx="570037" cy="165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5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가정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6967591" y="4508449"/>
            <a:ext cx="4421170" cy="4444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이메일 수신자 DB가 예산 증가분을 흡수할 만큼 미발송 세그먼트가 충분히 존재한다고 가정</a:t>
            </a:r>
            <a:endParaRPr lang="en-US" sz="1100" dirty="0"/>
          </a:p>
        </p:txBody>
      </p:sp>
      <p:sp>
        <p:nvSpPr>
          <p:cNvPr id="45" name="Shape 43"/>
          <p:cNvSpPr/>
          <p:nvPr/>
        </p:nvSpPr>
        <p:spPr>
          <a:xfrm>
            <a:off x="608076" y="5943600"/>
            <a:ext cx="10945368" cy="0"/>
          </a:xfrm>
          <a:prstGeom prst="line">
            <a:avLst/>
          </a:prstGeom>
          <a:noFill/>
          <a:ln w="9525">
            <a:solidFill>
              <a:srgbClr val="2A2A2A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608076" y="6007059"/>
            <a:ext cx="494050" cy="190470"/>
          </a:xfrm>
          <a:prstGeom prst="roundRect">
            <a:avLst>
              <a:gd name="adj" fmla="val 144023"/>
            </a:avLst>
          </a:prstGeom>
          <a:solidFill>
            <a:srgbClr val="121212"/>
          </a:solidFill>
          <a:ln w="6350">
            <a:solidFill>
              <a:srgbClr val="4D4D4D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608076" y="6007059"/>
            <a:ext cx="494050" cy="1904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CBCB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가정</a:t>
            </a:r>
            <a:endParaRPr lang="en-US" sz="900" dirty="0"/>
          </a:p>
        </p:txBody>
      </p:sp>
      <p:sp>
        <p:nvSpPr>
          <p:cNvPr id="48" name="Text 46"/>
          <p:cNvSpPr/>
          <p:nvPr/>
        </p:nvSpPr>
        <p:spPr>
          <a:xfrm>
            <a:off x="1178113" y="5981730"/>
            <a:ext cx="10375331" cy="39374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B3B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이메일 수신자 DB가 예산 증가분을 흡수할 만큼 미발송 세그먼트가 충분히 존재한다고 가정 (가장 불확실한 가정). SNS 노출→브랜드 검색 인과관계도 아직 실험 미완료.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1288</Words>
  <Application>Microsoft Office PowerPoint</Application>
  <PresentationFormat>와이드스크린</PresentationFormat>
  <Paragraphs>196</Paragraphs>
  <Slides>8</Slides>
  <Notes>8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2" baseType="lpstr">
      <vt:lpstr>맑은 고딕</vt:lpstr>
      <vt:lpstr>Arial</vt:lpstr>
      <vt:lpstr>Calibri</vt:lpstr>
      <vt:lpstr>Office Theme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마케팅 주간 보고서 W4</dc:title>
  <dc:subject>PptxGenJS Presentation</dc:subject>
  <dc:creator>helen</dc:creator>
  <cp:lastModifiedBy>박지현</cp:lastModifiedBy>
  <cp:revision>1</cp:revision>
  <dcterms:created xsi:type="dcterms:W3CDTF">2026-05-20T11:39:15Z</dcterms:created>
  <dcterms:modified xsi:type="dcterms:W3CDTF">2026-05-20T11:40:28Z</dcterms:modified>
</cp:coreProperties>
</file>