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340000"/>
            <a:ext cx="12193200" cy="23400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340000"/>
            <a:ext cx="216000" cy="2340000"/>
          </a:xfrm>
          <a:prstGeom prst="rect">
            <a:avLst/>
          </a:prstGeom>
          <a:solidFill>
            <a:srgbClr val="0040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20000" y="2556000"/>
            <a:ext cx="108000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 i="0">
                <a:solidFill>
                  <a:srgbClr val="FFFFFF"/>
                </a:solidFill>
                <a:latin typeface="맑은 고딕"/>
              </a:rPr>
              <a:t>마케팅 주간 보고서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0000" y="3420000"/>
            <a:ext cx="10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BFD5F2"/>
                </a:solidFill>
                <a:latin typeface="맑은 고딕"/>
              </a:rPr>
              <a:t>W4  |  2026년 3월 24일 기준  |  4주 누적 트렌드 분석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000" y="6408000"/>
            <a:ext cx="108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5577AA"/>
                </a:solidFill>
                <a:latin typeface="맑은 고딕"/>
              </a:rPr>
              <a:t>Generated by Claude Code  /weekly-report  v2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9360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51999" y="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FD5F2"/>
                </a:solidFill>
                <a:latin typeface="맑은 고딕"/>
              </a:rPr>
              <a:t>01 / 전체 요약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999" y="342000"/>
            <a:ext cx="117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맑은 고딕"/>
              </a:rPr>
              <a:t>W4는 4주 최고 성과 — 그러나 W3 반등인지 구조적 성장인지 판단 필요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999" y="756000"/>
            <a:ext cx="117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BFD5F2"/>
                </a:solidFill>
                <a:latin typeface="맑은 고딕"/>
              </a:rPr>
              <a:t>W3 저점 이후 급반등 패턴: 원인 규명 없이 W4를 성과 기준선으로 삼는 것은 위험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78000"/>
            <a:ext cx="12193200" cy="1800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1999" y="1026000"/>
            <a:ext cx="180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E75B6"/>
                </a:solidFill>
                <a:latin typeface="맑은 고딕"/>
              </a:rPr>
              <a:t>[ 근거 ]</a:t>
            </a:r>
          </a:p>
        </p:txBody>
      </p:sp>
      <p:sp>
        <p:nvSpPr>
          <p:cNvPr id="8" name="Rectangle 7"/>
          <p:cNvSpPr/>
          <p:nvPr/>
        </p:nvSpPr>
        <p:spPr>
          <a:xfrm>
            <a:off x="180000" y="1080000"/>
            <a:ext cx="2808000" cy="2088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80000" y="1080000"/>
            <a:ext cx="2808000" cy="125999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80000" y="1224000"/>
            <a:ext cx="2808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1F3864"/>
                </a:solidFill>
                <a:latin typeface="맑은 고딕"/>
              </a:rPr>
              <a:t>광고비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0000" y="1548000"/>
            <a:ext cx="2808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1F3864"/>
                </a:solidFill>
                <a:latin typeface="맑은 고딕"/>
              </a:rPr>
              <a:t>950만원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0000" y="2124000"/>
            <a:ext cx="2808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0702B"/>
                </a:solidFill>
                <a:latin typeface="맑은 고딕"/>
              </a:rPr>
              <a:t>▲ +8.0%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0000" y="2448000"/>
            <a:ext cx="2808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444444"/>
                </a:solidFill>
                <a:latin typeface="맑은 고딕"/>
              </a:rPr>
              <a:t>전주 대비  |  W4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68000" y="1080000"/>
            <a:ext cx="2808000" cy="2088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168000" y="1080000"/>
            <a:ext cx="2808000" cy="125999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168000" y="1224000"/>
            <a:ext cx="2808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1F3864"/>
                </a:solidFill>
                <a:latin typeface="맑은 고딕"/>
              </a:rPr>
              <a:t>ROAS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68000" y="1548000"/>
            <a:ext cx="2808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1F3864"/>
                </a:solidFill>
                <a:latin typeface="맑은 고딕"/>
              </a:rPr>
              <a:t>3.92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68000" y="2124000"/>
            <a:ext cx="2808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0702B"/>
                </a:solidFill>
                <a:latin typeface="맑은 고딕"/>
              </a:rPr>
              <a:t>▲ +29.8%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68000" y="2448000"/>
            <a:ext cx="2808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444444"/>
                </a:solidFill>
                <a:latin typeface="맑은 고딕"/>
              </a:rPr>
              <a:t>전주 대비  |  W4 최고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56000" y="1080000"/>
            <a:ext cx="2808000" cy="2088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156000" y="1080000"/>
            <a:ext cx="2808000" cy="125999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156000" y="1224000"/>
            <a:ext cx="2808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1F3864"/>
                </a:solidFill>
                <a:latin typeface="맑은 고딕"/>
              </a:rPr>
              <a:t>CPA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56000" y="1548000"/>
            <a:ext cx="2808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1F3864"/>
                </a:solidFill>
                <a:latin typeface="맑은 고딕"/>
              </a:rPr>
              <a:t>38,306원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56000" y="2124000"/>
            <a:ext cx="2808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0702B"/>
                </a:solidFill>
                <a:latin typeface="맑은 고딕"/>
              </a:rPr>
              <a:t>▼ -23.0%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56000" y="2448000"/>
            <a:ext cx="2808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444444"/>
                </a:solidFill>
                <a:latin typeface="맑은 고딕"/>
              </a:rPr>
              <a:t>전주 대비  |  W4 최저(개선)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144000" y="1080000"/>
            <a:ext cx="2808000" cy="2088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144000" y="1080000"/>
            <a:ext cx="2808000" cy="125999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144000" y="1224000"/>
            <a:ext cx="2808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1F3864"/>
                </a:solidFill>
                <a:latin typeface="맑은 고딕"/>
              </a:rPr>
              <a:t>매출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0" y="1548000"/>
            <a:ext cx="2808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1F3864"/>
                </a:solidFill>
                <a:latin typeface="맑은 고딕"/>
              </a:rPr>
              <a:t>3,720만원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144000" y="2124000"/>
            <a:ext cx="2808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0702B"/>
                </a:solidFill>
                <a:latin typeface="맑은 고딕"/>
              </a:rPr>
              <a:t>▲ +40.1%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144000" y="2448000"/>
            <a:ext cx="2808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444444"/>
                </a:solidFill>
                <a:latin typeface="맑은 고딕"/>
              </a:rPr>
              <a:t>전주 대비  |  W4 최고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80000" y="3348000"/>
            <a:ext cx="11844000" cy="540000"/>
          </a:xfrm>
          <a:prstGeom prst="rect">
            <a:avLst/>
          </a:prstGeom>
          <a:solidFill>
            <a:srgbClr val="FFE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288000" y="3366000"/>
            <a:ext cx="43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00000"/>
                </a:solidFill>
                <a:latin typeface="맑은 고딕"/>
              </a:rPr>
              <a:t>! W3(3/17) 아웃라이어 경고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88000" y="3581999"/>
            <a:ext cx="115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44444"/>
                </a:solidFill>
                <a:latin typeface="맑은 고딕"/>
              </a:rPr>
              <a:t>W3는 광고비 880만원(4주 중 2번째)임에도 유입·전환·ROAS 모두 4주 최저. W4 급반등이 W3 저점 회복인지, 실질 성장인지 구분해야 함.</a:t>
            </a: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180000" y="3996000"/>
          <a:ext cx="11844000" cy="25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/>
                <a:gridCol w="1980000"/>
                <a:gridCol w="1980000"/>
                <a:gridCol w="2124000"/>
                <a:gridCol w="1980000"/>
                <a:gridCol w="1620000"/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지표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W1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W2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W3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W4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추세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광고비(만원)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850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920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880(v)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950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불규칙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유입수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12,400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13,100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11,800(!)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14,200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V자 반등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ROAS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3.28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3.42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3.02(!)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3.92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V자 반등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CPA(원)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45,699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43,810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49,718(!)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38,306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W3 급등→V자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9360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51999" y="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FD5F2"/>
                </a:solidFill>
                <a:latin typeface="맑은 고딕"/>
              </a:rPr>
              <a:t>02 / ROAS 레버리지 분석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999" y="342000"/>
            <a:ext cx="117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맑은 고딕"/>
              </a:rPr>
              <a:t>W4: 광고비 +8.0%로 ROAS +29.8% — 효율 레버리지 3.7배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999" y="756000"/>
            <a:ext cx="117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BFD5F2"/>
                </a:solidFill>
                <a:latin typeface="맑은 고딕"/>
              </a:rPr>
              <a:t>광고비 1원 추가 투입 대비 ROAS 개선 배율이 W4에서 비정상적으로 높다 → 채널 믹스 변화 가능성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78000"/>
            <a:ext cx="12193200" cy="1800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1999" y="1026000"/>
            <a:ext cx="180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E75B6"/>
                </a:solidFill>
                <a:latin typeface="맑은 고딕"/>
              </a:rPr>
              <a:t>[ 근거 ]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80000" y="1152000"/>
          <a:ext cx="11844000" cy="19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/>
                <a:gridCol w="1980000"/>
                <a:gridCol w="1980000"/>
                <a:gridCol w="2340000"/>
                <a:gridCol w="4104000"/>
              </a:tblGrid>
              <a:tr h="495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주차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광고비 변화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ROAS 변화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레버리지 배율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해석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</a:tr>
              <a:tr h="495000"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rgbClr val="444444"/>
                          </a:solidFill>
                          <a:latin typeface="맑은 고딕"/>
                        </a:rPr>
                        <a:t>W1→W2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rgbClr val="444444"/>
                          </a:solidFill>
                          <a:latin typeface="맑은 고딕"/>
                        </a:rPr>
                        <a:t>+8.2%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rgbClr val="444444"/>
                          </a:solidFill>
                          <a:latin typeface="맑은 고딕"/>
                        </a:rPr>
                        <a:t>+4.3%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rgbClr val="444444"/>
                          </a:solidFill>
                          <a:latin typeface="맑은 고딕"/>
                        </a:rPr>
                        <a:t>0.5x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rgbClr val="444444"/>
                          </a:solidFill>
                          <a:latin typeface="맑은 고딕"/>
                        </a:rPr>
                        <a:t>정상 범위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95000"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rgbClr val="444444"/>
                          </a:solidFill>
                          <a:latin typeface="맑은 고딕"/>
                        </a:rPr>
                        <a:t>W2→W3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rgbClr val="444444"/>
                          </a:solidFill>
                          <a:latin typeface="맑은 고딕"/>
                        </a:rPr>
                        <a:t>-4.3%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rgbClr val="444444"/>
                          </a:solidFill>
                          <a:latin typeface="맑은 고딕"/>
                        </a:rPr>
                        <a:t>-11.7%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rgbClr val="444444"/>
                          </a:solidFill>
                          <a:latin typeface="맑은 고딕"/>
                        </a:rPr>
                        <a:t>비교 불가(역방향)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rgbClr val="444444"/>
                          </a:solidFill>
                          <a:latin typeface="맑은 고딕"/>
                        </a:rPr>
                        <a:t>W3 구조적 저하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</a:tr>
              <a:tr h="495000"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rgbClr val="444444"/>
                          </a:solidFill>
                          <a:latin typeface="맑은 고딕"/>
                        </a:rPr>
                        <a:t>W3→W4</a:t>
                      </a:r>
                    </a:p>
                  </a:txBody>
                  <a:tcPr>
                    <a:solidFill>
                      <a:srgbClr val="E2F2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rgbClr val="444444"/>
                          </a:solidFill>
                          <a:latin typeface="맑은 고딕"/>
                        </a:rPr>
                        <a:t>+8.0%</a:t>
                      </a:r>
                    </a:p>
                  </a:txBody>
                  <a:tcPr>
                    <a:solidFill>
                      <a:srgbClr val="E2F2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rgbClr val="444444"/>
                          </a:solidFill>
                          <a:latin typeface="맑은 고딕"/>
                        </a:rPr>
                        <a:t>+29.8%</a:t>
                      </a:r>
                    </a:p>
                  </a:txBody>
                  <a:tcPr>
                    <a:solidFill>
                      <a:srgbClr val="E2F2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rgbClr val="444444"/>
                          </a:solidFill>
                          <a:latin typeface="맑은 고딕"/>
                        </a:rPr>
                        <a:t>3.7x</a:t>
                      </a:r>
                    </a:p>
                  </a:txBody>
                  <a:tcPr>
                    <a:solidFill>
                      <a:srgbClr val="E2F2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>
                          <a:solidFill>
                            <a:srgbClr val="444444"/>
                          </a:solidFill>
                          <a:latin typeface="맑은 고딕"/>
                        </a:rPr>
                        <a:t>!! 비선형 개선</a:t>
                      </a:r>
                    </a:p>
                  </a:txBody>
                  <a:tcPr>
                    <a:solidFill>
                      <a:srgbClr val="E2F2E8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1999" y="3276000"/>
            <a:ext cx="115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F3864"/>
                </a:solidFill>
                <a:latin typeface="맑은 고딕"/>
              </a:rPr>
              <a:t>W4 비선형 개선의 가능한 원인 분석: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0000" y="3600000"/>
            <a:ext cx="11844000" cy="756000"/>
          </a:xfrm>
          <a:prstGeom prst="rect">
            <a:avLst/>
          </a:prstGeom>
          <a:solidFill>
            <a:srgbClr val="E2F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88000" y="3636000"/>
            <a:ext cx="115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F3864"/>
                </a:solidFill>
                <a:latin typeface="맑은 고딕"/>
              </a:rPr>
              <a:t>[가능성 A] 채널 믹스 최적화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8000" y="3888000"/>
            <a:ext cx="1152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44444"/>
                </a:solidFill>
                <a:latin typeface="맑은 고딕"/>
              </a:rPr>
              <a:t>이메일(ROAS 8.2) 전환 증가 + 디스플레이(ROAS 0.45) 상대적 비중 감소 → 가중평균 ROAS 상승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0000" y="4446000"/>
            <a:ext cx="11844000" cy="756000"/>
          </a:xfrm>
          <a:prstGeom prst="rect">
            <a:avLst/>
          </a:prstGeom>
          <a:solidFill>
            <a:srgbClr val="E2F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88000" y="4482000"/>
            <a:ext cx="115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F3864"/>
                </a:solidFill>
                <a:latin typeface="맑은 고딕"/>
              </a:rPr>
              <a:t>[가능성 B] 객단가 상승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8000" y="4734000"/>
            <a:ext cx="1152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44444"/>
                </a:solidFill>
                <a:latin typeface="맑은 고딕"/>
              </a:rPr>
              <a:t>이메일 객단가 24만원(검색 14만원의 1.7배). 이메일 전환 비중 증가 시 매출/전환수 올라 ROAS 개선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80000" y="5292000"/>
            <a:ext cx="11844000" cy="7560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88000" y="5328000"/>
            <a:ext cx="115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F3864"/>
                </a:solidFill>
                <a:latin typeface="맑은 고딕"/>
              </a:rPr>
              <a:t>[가능성 C] W3 기저효과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8000" y="5580000"/>
            <a:ext cx="1152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44444"/>
                </a:solidFill>
                <a:latin typeface="맑은 고딕"/>
              </a:rPr>
              <a:t>W3가 비정상적 저점이었으므로 W4 반등이 과대 계산됨. 실질 성장률은 W4 vs W2 비교 시 +14.6%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80000" y="6156000"/>
            <a:ext cx="11844000" cy="3960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1999" y="6192000"/>
            <a:ext cx="117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7B6000"/>
                </a:solidFill>
                <a:latin typeface="맑은 고딕"/>
              </a:rPr>
              <a:t>가정(Assumption): W4 채널별 예산 배분이 W3와 동일하다고 가정 (실제 달라졌다면 B 가능성 높음)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9360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51999" y="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FD5F2"/>
                </a:solidFill>
                <a:latin typeface="맑은 고딕"/>
              </a:rPr>
              <a:t>03 / 채널 효율 역설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999" y="342000"/>
            <a:ext cx="117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맑은 고딕"/>
              </a:rPr>
              <a:t>이메일 예산 50만원(5.3%)이 매출의 21%를 만든다 — 디스플레이는 月 440만원 순손실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999" y="756000"/>
            <a:ext cx="117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BFD5F2"/>
                </a:solidFill>
                <a:latin typeface="맑은 고딕"/>
              </a:rPr>
              <a:t>최고 효율 채널에 최소 예산, 적자 채널에 21% 예산 — 현재 배분 구조의 역설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78000"/>
            <a:ext cx="12193200" cy="1800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1999" y="1026000"/>
            <a:ext cx="180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E75B6"/>
                </a:solidFill>
                <a:latin typeface="맑은 고딕"/>
              </a:rPr>
              <a:t>[ 근거 ]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80000" y="1152000"/>
          <a:ext cx="10224000" cy="280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/>
                <a:gridCol w="1080000"/>
                <a:gridCol w="1080000"/>
                <a:gridCol w="1080000"/>
                <a:gridCol w="1080000"/>
                <a:gridCol w="1080000"/>
                <a:gridCol w="1620000"/>
                <a:gridCol w="1764000"/>
              </a:tblGrid>
              <a:tr h="561600"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채널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광고비</a:t>
                      </a:r>
                    </a:p>
                    <a:p>
                      <a:r>
                        <a:t>(만원)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예산</a:t>
                      </a:r>
                    </a:p>
                    <a:p>
                      <a:r>
                        <a:t>비중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매출</a:t>
                      </a:r>
                    </a:p>
                    <a:p>
                      <a:r>
                        <a:t>(만원)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매출</a:t>
                      </a:r>
                    </a:p>
                    <a:p>
                      <a:r>
                        <a:t>비중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ROAS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CPA</a:t>
                      </a:r>
                    </a:p>
                    <a:p>
                      <a:r>
                        <a:t>(원)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효율 판정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</a:tr>
              <a:tr h="56160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검색광고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400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42.1%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1988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56.2%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5.1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28,169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우수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6160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SNS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300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31.6%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748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21.1%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2.8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44,118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보통(시차有)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6160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이메일</a:t>
                      </a:r>
                    </a:p>
                  </a:txBody>
                  <a:tcPr>
                    <a:solidFill>
                      <a:srgbClr val="E2F2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50</a:t>
                      </a:r>
                    </a:p>
                  </a:txBody>
                  <a:tcPr>
                    <a:solidFill>
                      <a:srgbClr val="E2F2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5.3%</a:t>
                      </a:r>
                    </a:p>
                  </a:txBody>
                  <a:tcPr>
                    <a:solidFill>
                      <a:srgbClr val="E2F2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744</a:t>
                      </a:r>
                    </a:p>
                  </a:txBody>
                  <a:tcPr>
                    <a:solidFill>
                      <a:srgbClr val="E2F2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21.0%</a:t>
                      </a:r>
                    </a:p>
                  </a:txBody>
                  <a:tcPr>
                    <a:solidFill>
                      <a:srgbClr val="E2F2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8.2</a:t>
                      </a:r>
                    </a:p>
                  </a:txBody>
                  <a:tcPr>
                    <a:solidFill>
                      <a:srgbClr val="E2F2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16,129</a:t>
                      </a:r>
                    </a:p>
                  </a:txBody>
                  <a:tcPr>
                    <a:solidFill>
                      <a:srgbClr val="E2F2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!! 최고효율</a:t>
                      </a:r>
                    </a:p>
                  </a:txBody>
                  <a:tcPr>
                    <a:solidFill>
                      <a:srgbClr val="E2F2E8"/>
                    </a:solidFill>
                  </a:tcPr>
                </a:tc>
              </a:tr>
              <a:tr h="56160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디스플레이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200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21.1%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63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1.8%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0.45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285,714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!! 적자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80000" y="4140000"/>
            <a:ext cx="11844000" cy="720000"/>
          </a:xfrm>
          <a:prstGeom prst="rect">
            <a:avLst/>
          </a:prstGeom>
          <a:solidFill>
            <a:srgbClr val="E2F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88000" y="4176000"/>
            <a:ext cx="36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702B"/>
                </a:solidFill>
                <a:latin typeface="맑은 고딕"/>
              </a:rPr>
              <a:t>이메일 레버리지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8000" y="4410000"/>
            <a:ext cx="1152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44444"/>
                </a:solidFill>
                <a:latin typeface="맑은 고딕"/>
              </a:rPr>
              <a:t>예산 비중 5.3%로 매출 비중 21% 달성. 예산 100만원 추가 시 이론상 매출 +820만원. 단, 이메일 리스트 포화 여부 검증 필요 (가정: 현재 ROAS 유지 가능)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0000" y="4932000"/>
            <a:ext cx="11844000" cy="720000"/>
          </a:xfrm>
          <a:prstGeom prst="rect">
            <a:avLst/>
          </a:prstGeom>
          <a:solidFill>
            <a:srgbClr val="FFE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8000" y="4968000"/>
            <a:ext cx="36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00000"/>
                </a:solidFill>
                <a:latin typeface="맑은 고딕"/>
              </a:rPr>
              <a:t>디스플레이 순손실 구체화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8000" y="5202000"/>
            <a:ext cx="1152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44444"/>
                </a:solidFill>
                <a:latin typeface="맑은 고딕"/>
              </a:rPr>
              <a:t>광고비 200만원 → 매출 63만원 = 주당 110만원 순손실. 연간 환산 5720만원 손실. 즉각 예산 재배분 검토 근거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0000" y="5723999"/>
            <a:ext cx="11844000" cy="7200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88000" y="5759999"/>
            <a:ext cx="36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600"/>
                </a:solidFill>
                <a:latin typeface="맑은 고딕"/>
              </a:rPr>
              <a:t>SNS 직접 ROAS 2.8의 함정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8000" y="5993999"/>
            <a:ext cx="1152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44444"/>
                </a:solidFill>
                <a:latin typeface="맑은 고딕"/>
              </a:rPr>
              <a:t>당주 직접전환만 반영 시 2.8이지만, 시차 효과 포함 시 실질 기여가 훨씬 클 수 있음. 섣부른 SNS 예산 축소는 다음 주 검색 전환 붕괴로 이어질 수 있음 (슬라이드 6 참조)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9360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51999" y="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FD5F2"/>
                </a:solidFill>
                <a:latin typeface="맑은 고딕"/>
              </a:rPr>
              <a:t>04 / 유저 유형 — 구조적 위험 신호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999" y="342000"/>
            <a:ext cx="117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맑은 고딕"/>
              </a:rPr>
              <a:t>신규 전환율 하락이 가속화 중 (-5.6% → -17.6% → -21.4%) — 6~8주 내 전체 ROAS에 영향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999" y="756000"/>
            <a:ext cx="117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BFD5F2"/>
                </a:solidFill>
                <a:latin typeface="맑은 고딕"/>
              </a:rPr>
              <a:t>재방문 전환율 상승이 현재 전체 지표를 지탱 중. 재방문 pool 고갈 시 급격한 성과 하락 위험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78000"/>
            <a:ext cx="12193200" cy="1800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1999" y="1026000"/>
            <a:ext cx="180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E75B6"/>
                </a:solidFill>
                <a:latin typeface="맑은 고딕"/>
              </a:rPr>
              <a:t>[ 근거 ]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80000" y="1152000"/>
          <a:ext cx="10764000" cy="23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/>
                <a:gridCol w="1620000"/>
                <a:gridCol w="1440000"/>
                <a:gridCol w="1800000"/>
                <a:gridCol w="1440000"/>
                <a:gridCol w="1800000"/>
                <a:gridCol w="1584000"/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주차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신규전환율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전주比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재방문전환율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전주比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신규유입비중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전주比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W1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0.90%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4.20%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78%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W2</a:t>
                      </a:r>
                    </a:p>
                  </a:txBody>
                  <a:tcP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0.85%</a:t>
                      </a:r>
                    </a:p>
                  </a:txBody>
                  <a:tcP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-5.6%</a:t>
                      </a:r>
                    </a:p>
                  </a:txBody>
                  <a:tcP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4.50%</a:t>
                      </a:r>
                    </a:p>
                  </a:txBody>
                  <a:tcP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+7.1%</a:t>
                      </a:r>
                    </a:p>
                  </a:txBody>
                  <a:tcP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73%</a:t>
                      </a:r>
                    </a:p>
                  </a:txBody>
                  <a:tcP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-5%p</a:t>
                      </a:r>
                    </a:p>
                  </a:txBody>
                  <a:tcPr>
                    <a:solidFill>
                      <a:srgbClr val="FFF2CC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W3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0.70%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-17.6%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4.80%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+6.7%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68%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-5%p</a:t>
                      </a:r>
                    </a:p>
                  </a:txBody>
                  <a:tcPr>
                    <a:solidFill>
                      <a:srgbClr val="FFE0E0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W4</a:t>
                      </a:r>
                    </a:p>
                  </a:txBody>
                  <a:tcPr>
                    <a:solidFill>
                      <a:srgbClr val="FFD0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0.55%</a:t>
                      </a:r>
                    </a:p>
                  </a:txBody>
                  <a:tcPr>
                    <a:solidFill>
                      <a:srgbClr val="FFD0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-21.4%!</a:t>
                      </a:r>
                    </a:p>
                  </a:txBody>
                  <a:tcPr>
                    <a:solidFill>
                      <a:srgbClr val="FFD0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5.10%</a:t>
                      </a:r>
                    </a:p>
                  </a:txBody>
                  <a:tcPr>
                    <a:solidFill>
                      <a:srgbClr val="FFD0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+6.3%</a:t>
                      </a:r>
                    </a:p>
                  </a:txBody>
                  <a:tcPr>
                    <a:solidFill>
                      <a:srgbClr val="FFD0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58%</a:t>
                      </a:r>
                    </a:p>
                  </a:txBody>
                  <a:tcPr>
                    <a:solidFill>
                      <a:srgbClr val="FFD0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-10%p !!</a:t>
                      </a:r>
                    </a:p>
                  </a:txBody>
                  <a:tcPr>
                    <a:solidFill>
                      <a:srgbClr val="FFD0D0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80000" y="3600000"/>
            <a:ext cx="11844000" cy="9000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88000" y="3636000"/>
            <a:ext cx="115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600"/>
                </a:solidFill>
                <a:latin typeface="맑은 고딕"/>
              </a:rPr>
              <a:t>표면에 안 보이는 역설: '전환율 상승'의 실체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8000" y="3888000"/>
            <a:ext cx="1152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44444"/>
                </a:solidFill>
                <a:latin typeface="맑은 고딕"/>
              </a:rPr>
              <a:t>W4 전체 전환율 1.75% 상승 = 재방문(CVR 5.1%) 비중 증가(42%) 효과. 실제로는 신규 고객 획득이 어려워질수록 재방문 의존도 높아져 전환율이 '좋아 보이는' 착시 현상.
신규 유입 비중이 W4에서 -10%p 급락한 것은 이전 -5%p 추세 대비 가속화. 이 추세 지속 시 재방문 pool 고갈 가능.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0000" y="4608000"/>
            <a:ext cx="11844000" cy="3960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51999" y="4644000"/>
            <a:ext cx="117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7B6000"/>
                </a:solidFill>
                <a:latin typeface="맑은 고딕"/>
              </a:rPr>
              <a:t>가정(Assumption): 재방문 고객 pool은 신규 고객 유입에서 충원됨. 신규 유입 지속 감소 시 재방문 pool도 3~4개월 후 감소 시작.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80000" y="5112000"/>
            <a:ext cx="11844000" cy="1440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88000" y="5148000"/>
            <a:ext cx="115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F3864"/>
                </a:solidFill>
                <a:latin typeface="맑은 고딕"/>
              </a:rPr>
              <a:t>시나리오 분석 (현 추세 지속 시):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8000" y="5436000"/>
            <a:ext cx="1152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44444"/>
                </a:solidFill>
                <a:latin typeface="맑은 고딕"/>
              </a:rPr>
              <a:t>• 6주 후: 신규 전환율 ~0.30%, 신규 유입 비중 ~40%p 가정 시 전체 전환율 1.4%대로 하락 예상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8000" y="5832000"/>
            <a:ext cx="1152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44444"/>
                </a:solidFill>
                <a:latin typeface="맑은 고딕"/>
              </a:rPr>
              <a:t>• 12주 후: 재방문 pool 감소 시작 → 재방문 전환율도 하락 반전 가능 → 전체 성과 급락 위험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9360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51999" y="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FD5F2"/>
                </a:solidFill>
                <a:latin typeface="맑은 고딕"/>
              </a:rPr>
              <a:t>05 / SNS 기여도 재정의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999" y="342000"/>
            <a:ext cx="117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맑은 고딕"/>
              </a:rPr>
              <a:t>SNS 직접전환(42건) + 2주 기여 전환(292건) = 실질 기여 8.0배 — ROAS 2.8은 과소평가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999" y="756000"/>
            <a:ext cx="117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BFD5F2"/>
                </a:solidFill>
                <a:latin typeface="맑은 고딕"/>
              </a:rPr>
              <a:t>Last-click 기여 모델로 SNS를 평가하면 기여의 87%를 무시하는 것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78000"/>
            <a:ext cx="12193200" cy="1800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1999" y="1026000"/>
            <a:ext cx="1800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E75B6"/>
                </a:solidFill>
                <a:latin typeface="맑은 고딕"/>
              </a:rPr>
              <a:t>[ 근거 ]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80000" y="1152000"/>
          <a:ext cx="10944000" cy="25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/>
                <a:gridCol w="1620000"/>
                <a:gridCol w="1620000"/>
                <a:gridCol w="1620000"/>
                <a:gridCol w="1620000"/>
                <a:gridCol w="1620000"/>
                <a:gridCol w="1764000"/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주차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SNS광고비</a:t>
                      </a:r>
                    </a:p>
                    <a:p>
                      <a:r>
                        <a:t>(만원)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직접전환</a:t>
                      </a:r>
                    </a:p>
                    <a:p>
                      <a:r>
                        <a:t>(당주)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1주후</a:t>
                      </a:r>
                    </a:p>
                    <a:p>
                      <a:r>
                        <a:t>검색전환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2주후</a:t>
                      </a:r>
                    </a:p>
                    <a:p>
                      <a:r>
                        <a:t>검색전환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누적기여</a:t>
                      </a:r>
                    </a:p>
                    <a:p>
                      <a:r>
                        <a:t>전환수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맑은 고딕"/>
                        </a:rPr>
                        <a:t>직접대비</a:t>
                      </a:r>
                    </a:p>
                    <a:p>
                      <a:r>
                        <a:t>배율</a:t>
                      </a:r>
                    </a:p>
                  </a:txBody>
                  <a:tcPr>
                    <a:solidFill>
                      <a:srgbClr val="1F3864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W1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300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42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130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162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334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7.9x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W2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150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23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118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168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309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13.4x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W3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350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55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142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142+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2.6x+</a:t>
                      </a:r>
                    </a:p>
                  </a:txBody>
                  <a:tcPr>
                    <a:solidFill>
                      <a:srgbClr val="E8EFF8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W4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12+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>
                          <a:solidFill>
                            <a:srgbClr val="444444"/>
                          </a:solidFill>
                          <a:latin typeface="맑은 고딕"/>
                        </a:rPr>
                        <a:t>미집계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80000" y="3780000"/>
            <a:ext cx="11844000" cy="1007999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88000" y="3816000"/>
            <a:ext cx="115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600"/>
                </a:solidFill>
                <a:latin typeface="맑은 고딕"/>
              </a:rPr>
              <a:t>핵심 발견: SNS 예산과 다음 주 검색 전환은 강한 상관관계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8000" y="4068000"/>
            <a:ext cx="11520000" cy="61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44444"/>
                </a:solidFill>
                <a:latin typeface="맑은 고딕"/>
              </a:rPr>
              <a:t>W2 SNS 광고비 150만원(최저) → W3 검색 전환 118건(낮음). W3 SNS 광고비 350만원(최고) → W4 검색 전환 142건(높음). SNS 예산 삭감 의사결정 시 1~2주 후 검색 전환 붕괴 리스크 반드시 고려 필요.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0000" y="4896000"/>
            <a:ext cx="11844000" cy="4320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51999" y="4932000"/>
            <a:ext cx="117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7B6000"/>
                </a:solidFill>
                <a:latin typeface="맑은 고딕"/>
              </a:rPr>
              <a:t>가정(Assumption): 다음주/2주후 검색 전환의 일부(추정 40~70%)가 SNS 광고 노출 기여. 나머지는 오가닉 검색·리마케팅 등. 정확한 기여도는 UTM + GA4 멀티터치 분석 필요.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80000" y="5436000"/>
            <a:ext cx="11844000" cy="1007999"/>
          </a:xfrm>
          <a:prstGeom prst="rect">
            <a:avLst/>
          </a:prstGeom>
          <a:solidFill>
            <a:srgbClr val="E2F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88000" y="5472000"/>
            <a:ext cx="1152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702B"/>
                </a:solidFill>
                <a:latin typeface="맑은 고딕"/>
              </a:rPr>
              <a:t>SNS 실질 ROAS 재계산 (보수적 가정: SNS 기여도 50% 적용)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8000" y="5724000"/>
            <a:ext cx="11520000" cy="61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444444"/>
                </a:solidFill>
                <a:latin typeface="맑은 고딕"/>
              </a:rPr>
              <a:t>W1 기준: 직접 42건 + (130+162) × 50% = 42 + 146 = 188건 기여
객단가 11만원 가정 시 기여 매출 2,068만원 / 광고비 300만원 = 실질 ROAS 6.9
→ SNS ROAS 2.8(공식) vs 6.9(실질 추정) = 공식 수치는 실제의 40% 수준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9360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51999" y="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FD5F2"/>
                </a:solidFill>
                <a:latin typeface="맑은 고딕"/>
              </a:rPr>
              <a:t>06 / 실행 가능한 가설 &amp; 확신도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999" y="342000"/>
            <a:ext cx="117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맑은 고딕"/>
              </a:rPr>
              <a:t>즉시 실행 2건 + 검증 필요 2건 + 장기 모니터링 1건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999" y="756000"/>
            <a:ext cx="117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BFD5F2"/>
                </a:solidFill>
                <a:latin typeface="맑은 고딕"/>
              </a:rPr>
              <a:t>확신도 = 가설 성립 가능성. 60%+ 즉시 실행, 40~59% 소규모 테스트, ~39% 데이터 수집 우선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78000"/>
            <a:ext cx="12193200" cy="1800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0000" y="1080000"/>
            <a:ext cx="11844000" cy="1080000"/>
          </a:xfrm>
          <a:prstGeom prst="rect">
            <a:avLst/>
          </a:prstGeom>
          <a:solidFill>
            <a:srgbClr val="E2F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16000" y="1134000"/>
            <a:ext cx="1368000" cy="503999"/>
          </a:xfrm>
          <a:prstGeom prst="rect">
            <a:avLst/>
          </a:prstGeom>
          <a:solidFill>
            <a:srgbClr val="E2F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51999" y="1152000"/>
            <a:ext cx="1296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00702B"/>
                </a:solidFill>
                <a:latin typeface="맑은 고딕"/>
              </a:rPr>
              <a:t>75%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999" y="1414800"/>
            <a:ext cx="1296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00702B"/>
                </a:solidFill>
                <a:latin typeface="맑은 고딕"/>
              </a:rPr>
              <a:t>즉시실행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92000" y="1116000"/>
            <a:ext cx="99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F3864"/>
                </a:solidFill>
                <a:latin typeface="맑은 고딕"/>
              </a:rPr>
              <a:t>H1: 디스플레이 예산 50% 삭감 → 검색광고 재배분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92000" y="1368000"/>
            <a:ext cx="99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44444"/>
                </a:solidFill>
                <a:latin typeface="맑은 고딕"/>
              </a:rPr>
              <a:t>근거: ROAS 0.45(적자), 주당 110만원 순손실. 검색광고 추가 200만원 × ROAS 5.1 = 이론상 매출 +1,020만원/주.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92000" y="1620000"/>
            <a:ext cx="99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2E75B6"/>
                </a:solidFill>
                <a:latin typeface="맑은 고딕"/>
              </a:rPr>
              <a:t>측정: 측정: 2주 후 전체 ROAS 및 검색광고 CPA 변화 트래킹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92000" y="1835999"/>
            <a:ext cx="99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7B6000"/>
                </a:solidFill>
                <a:latin typeface="맑은 고딕"/>
              </a:rPr>
              <a:t>가정: 가정: 검색광고 한계효율이 현재 투입량 +200만원에서 유지됨 (수요 충분)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0000" y="2232000"/>
            <a:ext cx="11844000" cy="1080000"/>
          </a:xfrm>
          <a:prstGeom prst="rect">
            <a:avLst/>
          </a:prstGeom>
          <a:solidFill>
            <a:srgbClr val="E2F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216000" y="2286000"/>
            <a:ext cx="1368000" cy="503999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51999" y="2304000"/>
            <a:ext cx="1296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6600"/>
                </a:solidFill>
                <a:latin typeface="맑은 고딕"/>
              </a:rPr>
              <a:t>65%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1999" y="2566800"/>
            <a:ext cx="1296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FF6600"/>
                </a:solidFill>
                <a:latin typeface="맑은 고딕"/>
              </a:rPr>
              <a:t>즉시실행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92000" y="2268000"/>
            <a:ext cx="99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F3864"/>
                </a:solidFill>
                <a:latin typeface="맑은 고딕"/>
              </a:rPr>
              <a:t>H2: 이메일 캠페인 발송 빈도 1.5배 증가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92000" y="2520000"/>
            <a:ext cx="99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44444"/>
                </a:solidFill>
                <a:latin typeface="맑은 고딕"/>
              </a:rPr>
              <a:t>근거: ROAS 8.2(최고), 예산 비중 5.3%로 매출 21% 기여. 예산 50만원 추가 시 이론 매출 +410만원.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92000" y="2772000"/>
            <a:ext cx="99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2E75B6"/>
                </a:solidFill>
                <a:latin typeface="맑은 고딕"/>
              </a:rPr>
              <a:t>측정: 측정: 이메일 오픈율, 전환율, 수신 거부율 주별 모니터링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92000" y="2988000"/>
            <a:ext cx="99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7B6000"/>
                </a:solidFill>
                <a:latin typeface="맑은 고딕"/>
              </a:rPr>
              <a:t>가정: 가정: 현재 이메일 리스트에 발송 여유가 있음. 세그먼트 품질 유지 가능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80000" y="3384000"/>
            <a:ext cx="11844000" cy="10800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216000" y="3438000"/>
            <a:ext cx="1368000" cy="503999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51999" y="3456000"/>
            <a:ext cx="1296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6600"/>
                </a:solidFill>
                <a:latin typeface="맑은 고딕"/>
              </a:rPr>
              <a:t>55%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1999" y="3718800"/>
            <a:ext cx="1296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FF6600"/>
                </a:solidFill>
                <a:latin typeface="맑은 고딕"/>
              </a:rPr>
              <a:t>소규모 테스트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692000" y="3420000"/>
            <a:ext cx="99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F3864"/>
                </a:solidFill>
                <a:latin typeface="맑은 고딕"/>
              </a:rPr>
              <a:t>H3: SNS 예산 안정화 (주 250~300만원 유지) → 검색 전환 안정화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692000" y="3672000"/>
            <a:ext cx="99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44444"/>
                </a:solidFill>
                <a:latin typeface="맑은 고딕"/>
              </a:rPr>
              <a:t>근거: W2 SNS 저예산(150만원) → W3 검색 저성과 패턴. SNS 예산 변동폭 ±50만원 이내 유지 시 전체 ROAS 변동성 감소 예상.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92000" y="3924000"/>
            <a:ext cx="99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2E75B6"/>
                </a:solidFill>
                <a:latin typeface="맑은 고딕"/>
              </a:rPr>
              <a:t>측정: 측정: SNS 예산 vs 2주 후 검색 전환수 상관계수 4주 추적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692000" y="4140000"/>
            <a:ext cx="99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7B6000"/>
                </a:solidFill>
                <a:latin typeface="맑은 고딕"/>
              </a:rPr>
              <a:t>가정: 가정: SNS→검색 기여 경로가 실제 존재함 (GA4 멀티터치 미검증)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80000" y="4536000"/>
            <a:ext cx="11844000" cy="10800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216000" y="4590000"/>
            <a:ext cx="1368000" cy="503999"/>
          </a:xfrm>
          <a:prstGeom prst="rect">
            <a:avLst/>
          </a:prstGeom>
          <a:solidFill>
            <a:srgbClr val="FFE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251999" y="4608000"/>
            <a:ext cx="1296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C00000"/>
                </a:solidFill>
                <a:latin typeface="맑은 고딕"/>
              </a:rPr>
              <a:t>45%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1999" y="4870800"/>
            <a:ext cx="1296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C00000"/>
                </a:solidFill>
                <a:latin typeface="맑은 고딕"/>
              </a:rPr>
              <a:t>소규모 테스트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692000" y="4572000"/>
            <a:ext cx="99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F3864"/>
                </a:solidFill>
                <a:latin typeface="맑은 고딕"/>
              </a:rPr>
              <a:t>H4: 신규 유입 채널 다각화 (콘텐츠/인플루언서) 소규모 파일럿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692000" y="4824000"/>
            <a:ext cx="99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44444"/>
                </a:solidFill>
                <a:latin typeface="맑은 고딕"/>
              </a:rPr>
              <a:t>근거: 신규 전환율 4주 연속 하락(-39%), 신규 유입 비중 58%로 급감. 현재 채널 구조는 기존 고객 의존도 심화 중.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692000" y="5076000"/>
            <a:ext cx="99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2E75B6"/>
                </a:solidFill>
                <a:latin typeface="맑은 고딕"/>
              </a:rPr>
              <a:t>측정: 측정: 파일럿 채널 신규 유입 CPA vs 기존 검색광고 신규 CPA 비교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692000" y="5292000"/>
            <a:ext cx="99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7B6000"/>
                </a:solidFill>
                <a:latin typeface="맑은 고딕"/>
              </a:rPr>
              <a:t>가정: 가정: 신규 유입 하락이 채널 포화 때문. 소재 피로도나 시즌 요인이 아닐 것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80000" y="5688000"/>
            <a:ext cx="11844000" cy="1080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216000" y="5742000"/>
            <a:ext cx="1368000" cy="503999"/>
          </a:xfrm>
          <a:prstGeom prst="rect">
            <a:avLst/>
          </a:prstGeom>
          <a:solidFill>
            <a:srgbClr val="E2F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251999" y="5760000"/>
            <a:ext cx="1296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00702B"/>
                </a:solidFill>
                <a:latin typeface="맑은 고딕"/>
              </a:rPr>
              <a:t>80%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51999" y="6022800"/>
            <a:ext cx="1296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00702B"/>
                </a:solidFill>
                <a:latin typeface="맑은 고딕"/>
              </a:rPr>
              <a:t>모니터링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692000" y="5724000"/>
            <a:ext cx="99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F3864"/>
                </a:solidFill>
                <a:latin typeface="맑은 고딕"/>
              </a:rPr>
              <a:t>H5: W3 저성과 재발 시 특정 요인(소재 피로/시즌) 확인 필요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92000" y="5976000"/>
            <a:ext cx="9900000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44444"/>
                </a:solidFill>
                <a:latin typeface="맑은 고딕"/>
              </a:rPr>
              <a:t>근거: W3는 광고비 대비 성과가 구조적으로 낮았음. 원인 미규명 상태로 W4 성과를 기준선으로 삼으면 예산 과다 집행 리스크.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692000" y="6228000"/>
            <a:ext cx="99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2E75B6"/>
                </a:solidFill>
                <a:latin typeface="맑은 고딕"/>
              </a:rPr>
              <a:t>측정: 측정: 5주차에 W3 패턴 재발 여부 → 2회 연속 발생 시 원인 분석 착수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692000" y="6444000"/>
            <a:ext cx="990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7B6000"/>
                </a:solidFill>
                <a:latin typeface="맑은 고딕"/>
              </a:rPr>
              <a:t>가정: 가정: W3 패턴은 일회성이 아닐 수 있음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9360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51999" y="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FD5F2"/>
                </a:solidFill>
                <a:latin typeface="맑은 고딕"/>
              </a:rPr>
              <a:t>07 / 다음 주 액션 아이템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999" y="342000"/>
            <a:ext cx="11700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맑은 고딕"/>
              </a:rPr>
              <a:t>즉시 실행 2건 + 테스트 설계 2건 — 팀에서 담당자·마감일 입력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999" y="756000"/>
            <a:ext cx="117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BFD5F2"/>
                </a:solidFill>
                <a:latin typeface="맑은 고딕"/>
              </a:rPr>
              <a:t>가설 H1~H2는 즉시 실행, H3~H4는 테스트 설계 착수, H5는 5주차 체크포인트 설정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78000"/>
            <a:ext cx="12193200" cy="1800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0000" y="1080000"/>
            <a:ext cx="11844000" cy="972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88000" y="1116000"/>
            <a:ext cx="25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600"/>
                </a:solidFill>
                <a:latin typeface="맑은 고딕"/>
              </a:rPr>
              <a:t>H1 — 즉시실행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8000" y="1350000"/>
            <a:ext cx="79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F3864"/>
                </a:solidFill>
                <a:latin typeface="맑은 고딕"/>
              </a:rPr>
              <a:t>디스플레이 예산 100만원 → 검색광고 전환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8000" y="1584000"/>
            <a:ext cx="79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444444"/>
                </a:solidFill>
                <a:latin typeface="맑은 고딕"/>
              </a:rPr>
              <a:t>확신도 75%  |  예상 효과: ROAS +0.2~0.4  |  측정: 2주 후 검색 CPA 변화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640000" y="1224000"/>
            <a:ext cx="3168000" cy="61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712000" y="1260000"/>
            <a:ext cx="3024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BBBBBB"/>
                </a:solidFill>
                <a:latin typeface="맑은 고딕"/>
              </a:rPr>
              <a:t>담당자: ___________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712000" y="1475999"/>
            <a:ext cx="3024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BBBBBB"/>
                </a:solidFill>
                <a:latin typeface="맑은 고딕"/>
              </a:rPr>
              <a:t>마감일: ___________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80000" y="2160000"/>
            <a:ext cx="11844000" cy="972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88000" y="2196000"/>
            <a:ext cx="25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600"/>
                </a:solidFill>
                <a:latin typeface="맑은 고딕"/>
              </a:rPr>
              <a:t>H2 — 즉시실행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8000" y="2430000"/>
            <a:ext cx="79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F3864"/>
                </a:solidFill>
                <a:latin typeface="맑은 고딕"/>
              </a:rPr>
              <a:t>이메일 캠페인 빈도 1.5배 증가 (리스트 여유 확인 후)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8000" y="2664000"/>
            <a:ext cx="79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444444"/>
                </a:solidFill>
                <a:latin typeface="맑은 고딕"/>
              </a:rPr>
              <a:t>확신도 65%  |  예상 효과: 매출 +200~400만원/주  |  측정: CVR, 수신거부율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40000" y="2304000"/>
            <a:ext cx="3168000" cy="61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712000" y="2340000"/>
            <a:ext cx="3024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BBBBBB"/>
                </a:solidFill>
                <a:latin typeface="맑은 고딕"/>
              </a:rPr>
              <a:t>담당자: ___________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712000" y="2556000"/>
            <a:ext cx="3024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BBBBBB"/>
                </a:solidFill>
                <a:latin typeface="맑은 고딕"/>
              </a:rPr>
              <a:t>마감일: ___________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80000" y="3240000"/>
            <a:ext cx="11844000" cy="972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88000" y="3276000"/>
            <a:ext cx="25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E75B6"/>
                </a:solidFill>
                <a:latin typeface="맑은 고딕"/>
              </a:rPr>
              <a:t>H3 — 테스트 설계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8000" y="3510000"/>
            <a:ext cx="79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F3864"/>
                </a:solidFill>
                <a:latin typeface="맑은 고딕"/>
              </a:rPr>
              <a:t>SNS 주간 예산 250~300만원 고정 4주 운영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8000" y="3744000"/>
            <a:ext cx="79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444444"/>
                </a:solidFill>
                <a:latin typeface="맑은 고딕"/>
              </a:rPr>
              <a:t>확신도 55%  |  측정: SNS 예산 vs 2주 후 검색 전환수 상관관계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640000" y="3384000"/>
            <a:ext cx="3168000" cy="61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712000" y="3420000"/>
            <a:ext cx="3024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BBBBBB"/>
                </a:solidFill>
                <a:latin typeface="맑은 고딕"/>
              </a:rPr>
              <a:t>담당자: ___________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712000" y="3636000"/>
            <a:ext cx="3024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BBBBBB"/>
                </a:solidFill>
                <a:latin typeface="맑은 고딕"/>
              </a:rPr>
              <a:t>마감일: ___________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80000" y="4320000"/>
            <a:ext cx="11844000" cy="972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88000" y="4356000"/>
            <a:ext cx="25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E75B6"/>
                </a:solidFill>
                <a:latin typeface="맑은 고딕"/>
              </a:rPr>
              <a:t>H4 — 테스트 설계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8000" y="4590000"/>
            <a:ext cx="79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F3864"/>
                </a:solidFill>
                <a:latin typeface="맑은 고딕"/>
              </a:rPr>
              <a:t>신규 유입 파일럿 채널 1개 선정 (인플루언서/콘텐츠)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88000" y="4824000"/>
            <a:ext cx="79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444444"/>
                </a:solidFill>
                <a:latin typeface="맑은 고딕"/>
              </a:rPr>
              <a:t>확신도 45%  |  파일럿 예산 50만원  |  측정: 신규 CPA 비교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640000" y="4464000"/>
            <a:ext cx="3168000" cy="61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712000" y="4500000"/>
            <a:ext cx="3024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BBBBBB"/>
                </a:solidFill>
                <a:latin typeface="맑은 고딕"/>
              </a:rPr>
              <a:t>담당자: ___________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712000" y="4716000"/>
            <a:ext cx="3024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BBBBBB"/>
                </a:solidFill>
                <a:latin typeface="맑은 고딕"/>
              </a:rPr>
              <a:t>마감일: ___________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80000" y="5400000"/>
            <a:ext cx="11844000" cy="972000"/>
          </a:xfrm>
          <a:prstGeom prst="rect">
            <a:avLst/>
          </a:prstGeom>
          <a:solidFill>
            <a:srgbClr val="F2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288000" y="5436000"/>
            <a:ext cx="25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00702B"/>
                </a:solidFill>
                <a:latin typeface="맑은 고딕"/>
              </a:rPr>
              <a:t>H5 — 모니터링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88000" y="5670000"/>
            <a:ext cx="79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F3864"/>
                </a:solidFill>
                <a:latin typeface="맑은 고딕"/>
              </a:rPr>
              <a:t>5주차 W3 패턴 재발 여부 체크포인트 설정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88000" y="5903999"/>
            <a:ext cx="7920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444444"/>
                </a:solidFill>
                <a:latin typeface="맑은 고딕"/>
              </a:rPr>
              <a:t>확신도 80%  |  트리거: ROAS &lt; 3.2 또는 유입수 &lt; 12,000 시 원인 분석 착수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640000" y="5544000"/>
            <a:ext cx="3168000" cy="61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712000" y="5580000"/>
            <a:ext cx="3024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BBBBBB"/>
                </a:solidFill>
                <a:latin typeface="맑은 고딕"/>
              </a:rPr>
              <a:t>담당자: ___________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712000" y="5796000"/>
            <a:ext cx="3024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BBBBBB"/>
                </a:solidFill>
                <a:latin typeface="맑은 고딕"/>
              </a:rPr>
              <a:t>마감일: ___________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