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8288000" cy="10287000"/>
  <p:notesSz cx="10287000" cy="18288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04" d="100"/>
          <a:sy n="104" d="100"/>
        </p:scale>
        <p:origin x="474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919618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안녕하세요, 굽네치킨 홍대점 김한얼입니다. 오늘은 4월 18일부터 24일까지, W17 한 주의 마케팅 성과를 빠르게 함께 보겠습니다. 한 줄로 요약하면 — 홍대점은 전주 대비 +6.0% 성장한 한 주였고, 그 성장은 거의 전부 배달의민족이 만들었습니다. 동시에 쿠팡이츠가 흔들렸고, 쿠폰 사용이 늘어난 점은 다음 주에 짚어볼 신호입니다. 표지 하단의 안내처럼, 본 자료의 수치는 양식 검증용 샘플이며 실제 데이터로 교체되면 그대로 반영됩니다.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주요 성과부터 보겠습니다. 총 주문은 217건에서 230건으로 13건, +6.0% 늘었고, 매출도 동일한 비율로 325만원에서 345만원으로 약 20만원 증가했습니다. 건당 평균 매출은 15,000원으로 변동이 없었기 때문에, 이번 주 성장은 객단가 상승이 아니라 순수하게 주문 건수가 늘어서 만든 성과라고 해석할 수 있습니다. 다만 한 가지 짚을 점은 쿠폰 사용이 27건에서 35건, +29.6% 늘면서 사용률이 12.4%에서 15.2%로 올라갔다는 부분입니다. 이게 다음 슬라이드들과 이어지는 핵심 포인트입니다.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플랫폼별로 보면 그림이 더 명확해집니다. 배달의민족이 +12.5%, 주문 135건에 매출 2,025,000원으로 가장 크게 올라갔습니다. 광고와 상위 노출 라인이 제대로 작동했다는 신호로 봅니다. 반대로 쿠팡이츠는 −5.9%로 주문과 매출이 동반 하락했습니다. 쿠폰은 오히려 늘었는데도 매출이 줄었다는 건, 신규 유입이 빠지고 기존 고객이 쿠폰으로만 묶이고 있을 가능성이 있습니다. 요기요는 절대 규모는 작지만 +25%로 가장 가파른 성장률을 보였고, 점유율도 5.5%에서 6.5%로 올라왔습니다.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점유율 변화를 한 장으로 정리하면 이렇습니다. 배민이 55.3%에서 58.7%로 +3.4%p 올라왔고, 쿠팡이츠는 39.2%에서 34.8%로 −4.4%p 빠졌습니다. 즉, 이번 주 전체 성장의 거의 전부를 배민이 끌어올렸고, 그만큼 쿠팡이츠 의존도는 줄었다는 뜻입니다. 단일 채널 의존도가 높아지는 건 장기적으로는 위험 신호이기 때문에, 다음 주 액션은 ‘배민을 더 키운다’가 아니라 ‘쿠팡이츠를 회복시킨다’ 쪽에 무게를 둘 예정입니다.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인사이트는 두 갈래로 나눠봤습니다. 긍정 신호는 — 배민의 +12.5% 성장이 광고비 효과로 실제 매출에 반영되고 있다는 점, 그리고 요기요가 작지만 3주 연속 우상향하면서 신규 채널로서 가능성을 보이고 있다는 점입니다. 주의 신호는 — 쿠팡이츠 −5.9% 하락이 일시적 변동인지 추세인지 W18에서 판별이 필요하다는 점, 그리고 쿠폰 사용률이 15%대로 올라오면서 매출은 늘었지만 순이익까지 같이 늘었는지는 별도로 검증이 필요하다는 점입니다.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이걸 다음 주 액션 네 가지로 정리했습니다. 첫째, 쿠팡이츠 광고비 효율을 화요일까지 점검합니다 — CPC, 전환율, ROAS를 분리해서 보고 입찰가를 다시 잡습니다. 둘째, 배민 상위 노출이 다음 주에도 유지되는지 수요일까지 확인합니다. 셋째, 가장 중요한 부분 — 쿠폰을 쓴 주문의 실제 마진이 얼마인지 금요일까지 분석해서 W18 보고서에 반영합니다. 넷째, 요기요는 소규모 광고 예산을 1주만 태워보고 성장 곡선의 한계점을 찾아봅니다. 우선순위는 1번이 High, 2·3번이 Mid, 4번이 Low입니다.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마무리하겠습니다. 한 주를 한 줄로 요약하면 — 매출 +6.0% 성장의 80% 이상을 배민이 만들었고, W18의 핵심 과제는 쿠팡이츠 회복과 쿠폰 수익성 점검입니다. Keep — 배민 광고·노출 라인은 그대로 유지합니다. Fix — 쿠팡이츠 효율을 다음 주 안에 결판냅니다. Watch — 쿠폰 사용률 15%대가 순이익에 어떤 영향을 주는지 계속 지켜봅니다. 이상으로 W17 보고를 마치고, 질문이나 의견 있으시면 받겠습니다. 감사합니다.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0B0B0C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3" name="Text 1"/>
          <p:cNvSpPr/>
          <p:nvPr/>
        </p:nvSpPr>
        <p:spPr>
          <a:xfrm>
            <a:off x="1143000" y="1143000"/>
            <a:ext cx="1861542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950" b="1" kern="0" spc="429" dirty="0">
                <a:solidFill>
                  <a:srgbClr val="A1A1A6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W17 · </a:t>
            </a:r>
            <a:r>
              <a:rPr lang="en-US" sz="1950" b="1" kern="0" spc="429" dirty="0">
                <a:solidFill>
                  <a:srgbClr val="F5F5F7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2026</a:t>
            </a:r>
            <a:endParaRPr lang="en-US" sz="1950" dirty="0"/>
          </a:p>
        </p:txBody>
      </p:sp>
      <p:sp>
        <p:nvSpPr>
          <p:cNvPr id="4" name="Text 2"/>
          <p:cNvSpPr/>
          <p:nvPr/>
        </p:nvSpPr>
        <p:spPr>
          <a:xfrm>
            <a:off x="14001601" y="1143000"/>
            <a:ext cx="3237701" cy="3905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/>
          </a:bodyPr>
          <a:lstStyle/>
          <a:p>
            <a:pPr marL="0" indent="0" algn="l">
              <a:buNone/>
            </a:pPr>
            <a:r>
              <a:rPr lang="en-US" sz="1950" b="1" kern="0" spc="429" dirty="0">
                <a:solidFill>
                  <a:srgbClr val="A1A1A6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주간 마케팅 성과 보고서</a:t>
            </a:r>
            <a:endParaRPr lang="en-US" sz="1950" dirty="0"/>
          </a:p>
        </p:txBody>
      </p:sp>
      <p:sp>
        <p:nvSpPr>
          <p:cNvPr id="5" name="Text 3"/>
          <p:cNvSpPr/>
          <p:nvPr/>
        </p:nvSpPr>
        <p:spPr>
          <a:xfrm>
            <a:off x="1143000" y="2400746"/>
            <a:ext cx="16482060" cy="250239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98000"/>
              </a:lnSpc>
              <a:buNone/>
            </a:pPr>
            <a:r>
              <a:rPr lang="en-US" sz="9900" b="1" kern="0" spc="-346" dirty="0">
                <a:solidFill>
                  <a:srgbClr val="FFFFF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홍대점이 </a:t>
            </a:r>
            <a:r>
              <a:rPr lang="en-US" sz="9900" b="1" kern="0" spc="-346" dirty="0">
                <a:solidFill>
                  <a:srgbClr val="000000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+6.0% </a:t>
            </a:r>
            <a:r>
              <a:rPr lang="en-US" sz="9900" b="1" kern="0" spc="-346" dirty="0">
                <a:solidFill>
                  <a:srgbClr val="FFFFF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성장한 한 주.</a:t>
            </a:r>
            <a:endParaRPr lang="en-US" sz="9900" dirty="0"/>
          </a:p>
        </p:txBody>
      </p:sp>
      <p:sp>
        <p:nvSpPr>
          <p:cNvPr id="6" name="Text 4"/>
          <p:cNvSpPr/>
          <p:nvPr/>
        </p:nvSpPr>
        <p:spPr>
          <a:xfrm>
            <a:off x="1143000" y="5207943"/>
            <a:ext cx="10791825" cy="96381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135000"/>
              </a:lnSpc>
              <a:buNone/>
            </a:pPr>
            <a:r>
              <a:rPr lang="en-US" sz="2700" kern="0" spc="-12" dirty="0">
                <a:solidFill>
                  <a:srgbClr val="A1A1A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배민이 견인하고, 쿠팡이츠가 흔들리고, 쿠폰 사용이 늘었다.</a:t>
            </a:r>
            <a:endParaRPr lang="en-US" sz="2700" dirty="0"/>
          </a:p>
        </p:txBody>
      </p:sp>
      <p:sp>
        <p:nvSpPr>
          <p:cNvPr id="7" name="Text 5"/>
          <p:cNvSpPr/>
          <p:nvPr/>
        </p:nvSpPr>
        <p:spPr>
          <a:xfrm>
            <a:off x="1143000" y="8239125"/>
            <a:ext cx="1852761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800" b="1" kern="0" spc="324" dirty="0">
                <a:solidFill>
                  <a:srgbClr val="6E6E7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매장</a:t>
            </a:r>
            <a:endParaRPr lang="en-US" sz="1800" dirty="0"/>
          </a:p>
        </p:txBody>
      </p:sp>
      <p:sp>
        <p:nvSpPr>
          <p:cNvPr id="8" name="Text 6"/>
          <p:cNvSpPr/>
          <p:nvPr/>
        </p:nvSpPr>
        <p:spPr>
          <a:xfrm>
            <a:off x="1143000" y="8648700"/>
            <a:ext cx="1852761" cy="4191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/>
          </a:bodyPr>
          <a:lstStyle/>
          <a:p>
            <a:pPr marL="0" indent="0" algn="l">
              <a:buNone/>
            </a:pPr>
            <a:r>
              <a:rPr lang="en-US" sz="2100" kern="0" spc="-12" dirty="0">
                <a:solidFill>
                  <a:srgbClr val="F5F5F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굽네치킨 홍대점</a:t>
            </a:r>
            <a:endParaRPr lang="en-US" sz="2100" dirty="0"/>
          </a:p>
        </p:txBody>
      </p:sp>
      <p:sp>
        <p:nvSpPr>
          <p:cNvPr id="9" name="Text 7"/>
          <p:cNvSpPr/>
          <p:nvPr/>
        </p:nvSpPr>
        <p:spPr>
          <a:xfrm>
            <a:off x="3681561" y="8239125"/>
            <a:ext cx="3433149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800" b="1" kern="0" spc="324" dirty="0">
                <a:solidFill>
                  <a:srgbClr val="6E6E7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기준 주차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3681561" y="8648700"/>
            <a:ext cx="3433149" cy="3619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100" kern="0" spc="-12" dirty="0">
                <a:solidFill>
                  <a:srgbClr val="F5F5F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2026.04.18 — 04.24 (W17)</a:t>
            </a:r>
            <a:endParaRPr lang="en-US" sz="2100" dirty="0"/>
          </a:p>
        </p:txBody>
      </p:sp>
      <p:sp>
        <p:nvSpPr>
          <p:cNvPr id="11" name="Text 9"/>
          <p:cNvSpPr/>
          <p:nvPr/>
        </p:nvSpPr>
        <p:spPr>
          <a:xfrm>
            <a:off x="7776716" y="8239125"/>
            <a:ext cx="1365052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800" b="1" kern="0" spc="324" dirty="0">
                <a:solidFill>
                  <a:srgbClr val="6E6E7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작성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7776716" y="8648700"/>
            <a:ext cx="1365052" cy="4191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/>
          </a:bodyPr>
          <a:lstStyle/>
          <a:p>
            <a:pPr marL="0" indent="0" algn="l">
              <a:buNone/>
            </a:pPr>
            <a:r>
              <a:rPr lang="ko-KR" altLang="en-US" sz="2100" kern="0" spc="-12" dirty="0" err="1">
                <a:solidFill>
                  <a:srgbClr val="F5F5F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김칰힌</a:t>
            </a:r>
            <a:r>
              <a:rPr lang="ko-KR" altLang="en-US" sz="2100" kern="0" spc="-12" dirty="0">
                <a:solidFill>
                  <a:srgbClr val="F5F5F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</a:t>
            </a:r>
            <a:r>
              <a:rPr lang="en-US" sz="2100" kern="0" spc="-12" dirty="0" err="1">
                <a:solidFill>
                  <a:srgbClr val="F5F5F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대표</a:t>
            </a:r>
            <a:endParaRPr lang="en-US" sz="2100" dirty="0"/>
          </a:p>
        </p:txBody>
      </p:sp>
      <p:sp>
        <p:nvSpPr>
          <p:cNvPr id="13" name="Text 11"/>
          <p:cNvSpPr/>
          <p:nvPr/>
        </p:nvSpPr>
        <p:spPr>
          <a:xfrm>
            <a:off x="10866120" y="8934450"/>
            <a:ext cx="6278880" cy="7239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r">
              <a:lnSpc>
                <a:spcPct val="150000"/>
              </a:lnSpc>
              <a:buNone/>
            </a:pPr>
            <a:r>
              <a:rPr lang="en-US" sz="1800" kern="0" spc="-12" dirty="0">
                <a:solidFill>
                  <a:srgbClr val="6E6E7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※ 본 자료의 W16·W17 수치는 보고서 양식을 위한 샘플 데이터이며, 실측치로 교체 시 자동 반영됩니다.</a:t>
            </a:r>
            <a:endParaRPr lang="en-US" sz="1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3000" y="952500"/>
            <a:ext cx="16482060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950" b="1" kern="0" spc="351" dirty="0">
                <a:solidFill>
                  <a:srgbClr val="6E6E73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EXECUTIVE SUMMARY</a:t>
            </a:r>
            <a:endParaRPr lang="en-US" sz="1950" dirty="0"/>
          </a:p>
        </p:txBody>
      </p:sp>
      <p:sp>
        <p:nvSpPr>
          <p:cNvPr id="3" name="Text 1"/>
          <p:cNvSpPr/>
          <p:nvPr/>
        </p:nvSpPr>
        <p:spPr>
          <a:xfrm>
            <a:off x="1143000" y="1552575"/>
            <a:ext cx="16482060" cy="75813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5400" b="1" kern="0" spc="-108" dirty="0">
                <a:solidFill>
                  <a:srgbClr val="1D1D1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주요 성과 요약</a:t>
            </a:r>
            <a:endParaRPr lang="en-US" sz="5400" dirty="0"/>
          </a:p>
        </p:txBody>
      </p:sp>
      <p:sp>
        <p:nvSpPr>
          <p:cNvPr id="4" name="Shape 2"/>
          <p:cNvSpPr/>
          <p:nvPr/>
        </p:nvSpPr>
        <p:spPr>
          <a:xfrm>
            <a:off x="1143000" y="2882205"/>
            <a:ext cx="3800475" cy="3429000"/>
          </a:xfrm>
          <a:prstGeom prst="roundRect">
            <a:avLst>
              <a:gd name="adj" fmla="val 7778"/>
            </a:avLst>
          </a:prstGeom>
          <a:solidFill>
            <a:srgbClr val="FFFFFF"/>
          </a:solidFill>
          <a:ln w="9525">
            <a:solidFill>
              <a:srgbClr val="D2D2D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5" name="Text 3"/>
          <p:cNvSpPr/>
          <p:nvPr/>
        </p:nvSpPr>
        <p:spPr>
          <a:xfrm>
            <a:off x="1533525" y="3310830"/>
            <a:ext cx="3110008" cy="3905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950" b="1" kern="0" spc="39" dirty="0">
                <a:solidFill>
                  <a:srgbClr val="1D1D1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총 주문수</a:t>
            </a:r>
            <a:endParaRPr lang="en-US" sz="1950" dirty="0"/>
          </a:p>
        </p:txBody>
      </p:sp>
      <p:sp>
        <p:nvSpPr>
          <p:cNvPr id="6" name="Text 4"/>
          <p:cNvSpPr/>
          <p:nvPr/>
        </p:nvSpPr>
        <p:spPr>
          <a:xfrm>
            <a:off x="1533525" y="3834705"/>
            <a:ext cx="3110008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800" kern="0" spc="-12" dirty="0">
                <a:solidFill>
                  <a:srgbClr val="8686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W16 217건</a:t>
            </a:r>
            <a:endParaRPr lang="en-US" sz="1800" dirty="0"/>
          </a:p>
        </p:txBody>
      </p:sp>
      <p:sp>
        <p:nvSpPr>
          <p:cNvPr id="7" name="Text 5"/>
          <p:cNvSpPr/>
          <p:nvPr/>
        </p:nvSpPr>
        <p:spPr>
          <a:xfrm>
            <a:off x="1533525" y="4558605"/>
            <a:ext cx="3110008" cy="8763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6600" b="1" kern="0" spc="-165" dirty="0">
                <a:solidFill>
                  <a:srgbClr val="1D1D1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230 </a:t>
            </a:r>
            <a:r>
              <a:rPr lang="en-US" sz="2700" kern="0" spc="-165" dirty="0">
                <a:solidFill>
                  <a:srgbClr val="6E6E73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건</a:t>
            </a:r>
            <a:endParaRPr lang="en-US" sz="6600" dirty="0"/>
          </a:p>
        </p:txBody>
      </p:sp>
      <p:sp>
        <p:nvSpPr>
          <p:cNvPr id="8" name="Shape 6"/>
          <p:cNvSpPr/>
          <p:nvPr/>
        </p:nvSpPr>
        <p:spPr>
          <a:xfrm>
            <a:off x="1533525" y="5582543"/>
            <a:ext cx="323850" cy="323850"/>
          </a:xfrm>
          <a:prstGeom prst="ellipse">
            <a:avLst/>
          </a:prstGeom>
          <a:solidFill>
            <a:srgbClr val="1D6F42">
              <a:alpha val="10000"/>
            </a:srgbClr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9" name="Text 7"/>
          <p:cNvSpPr/>
          <p:nvPr/>
        </p:nvSpPr>
        <p:spPr>
          <a:xfrm>
            <a:off x="1495425" y="5582543"/>
            <a:ext cx="400050" cy="3619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ctr">
              <a:buNone/>
            </a:pPr>
            <a:r>
              <a:rPr lang="en-US" sz="1950" b="1" kern="0" spc="-19" dirty="0">
                <a:solidFill>
                  <a:srgbClr val="1D6F42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↑</a:t>
            </a:r>
            <a:endParaRPr lang="en-US" sz="1950" dirty="0"/>
          </a:p>
        </p:txBody>
      </p:sp>
      <p:sp>
        <p:nvSpPr>
          <p:cNvPr id="10" name="Text 8"/>
          <p:cNvSpPr/>
          <p:nvPr/>
        </p:nvSpPr>
        <p:spPr>
          <a:xfrm>
            <a:off x="1952625" y="5615880"/>
            <a:ext cx="1572667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950" b="1" kern="0" spc="-19" dirty="0">
                <a:solidFill>
                  <a:srgbClr val="1D6F42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+13건 · +6.0%</a:t>
            </a:r>
            <a:endParaRPr lang="en-US" sz="1950" dirty="0"/>
          </a:p>
        </p:txBody>
      </p:sp>
      <p:sp>
        <p:nvSpPr>
          <p:cNvPr id="11" name="Shape 9"/>
          <p:cNvSpPr/>
          <p:nvPr/>
        </p:nvSpPr>
        <p:spPr>
          <a:xfrm>
            <a:off x="5210175" y="2882205"/>
            <a:ext cx="3800475" cy="3429000"/>
          </a:xfrm>
          <a:prstGeom prst="roundRect">
            <a:avLst>
              <a:gd name="adj" fmla="val 7778"/>
            </a:avLst>
          </a:prstGeom>
          <a:solidFill>
            <a:srgbClr val="FFFFFF"/>
          </a:solidFill>
          <a:ln w="9525">
            <a:solidFill>
              <a:srgbClr val="D2D2D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2" name="Text 10"/>
          <p:cNvSpPr/>
          <p:nvPr/>
        </p:nvSpPr>
        <p:spPr>
          <a:xfrm>
            <a:off x="5600700" y="3310830"/>
            <a:ext cx="3110008" cy="3905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950" b="1" kern="0" spc="39" dirty="0">
                <a:solidFill>
                  <a:srgbClr val="1D1D1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총 매출</a:t>
            </a:r>
            <a:endParaRPr lang="en-US" sz="1950" dirty="0"/>
          </a:p>
        </p:txBody>
      </p:sp>
      <p:sp>
        <p:nvSpPr>
          <p:cNvPr id="13" name="Text 11"/>
          <p:cNvSpPr/>
          <p:nvPr/>
        </p:nvSpPr>
        <p:spPr>
          <a:xfrm>
            <a:off x="5600700" y="3834705"/>
            <a:ext cx="3110008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800" kern="0" spc="-12" dirty="0">
                <a:solidFill>
                  <a:srgbClr val="8686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W16 3,255,000원</a:t>
            </a:r>
            <a:endParaRPr lang="en-US" sz="1800" dirty="0"/>
          </a:p>
        </p:txBody>
      </p:sp>
      <p:sp>
        <p:nvSpPr>
          <p:cNvPr id="14" name="Text 12"/>
          <p:cNvSpPr/>
          <p:nvPr/>
        </p:nvSpPr>
        <p:spPr>
          <a:xfrm>
            <a:off x="5600700" y="4558605"/>
            <a:ext cx="3110008" cy="8763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6600" b="1" kern="0" spc="-165" dirty="0">
                <a:solidFill>
                  <a:srgbClr val="1D1D1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3.45 </a:t>
            </a:r>
            <a:r>
              <a:rPr lang="en-US" sz="2700" kern="0" spc="-165" dirty="0">
                <a:solidFill>
                  <a:srgbClr val="6E6E73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M원</a:t>
            </a:r>
            <a:endParaRPr lang="en-US" sz="6600" dirty="0"/>
          </a:p>
        </p:txBody>
      </p:sp>
      <p:sp>
        <p:nvSpPr>
          <p:cNvPr id="15" name="Shape 13"/>
          <p:cNvSpPr/>
          <p:nvPr/>
        </p:nvSpPr>
        <p:spPr>
          <a:xfrm>
            <a:off x="5600700" y="5582543"/>
            <a:ext cx="323850" cy="323850"/>
          </a:xfrm>
          <a:prstGeom prst="ellipse">
            <a:avLst/>
          </a:prstGeom>
          <a:solidFill>
            <a:srgbClr val="1D6F42">
              <a:alpha val="10000"/>
            </a:srgbClr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6" name="Text 14"/>
          <p:cNvSpPr/>
          <p:nvPr/>
        </p:nvSpPr>
        <p:spPr>
          <a:xfrm>
            <a:off x="5562600" y="5582543"/>
            <a:ext cx="400050" cy="3619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ctr">
              <a:buNone/>
            </a:pPr>
            <a:r>
              <a:rPr lang="en-US" sz="1950" b="1" kern="0" spc="-19" dirty="0">
                <a:solidFill>
                  <a:srgbClr val="1D6F42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↑</a:t>
            </a:r>
            <a:endParaRPr lang="en-US" sz="1950" dirty="0"/>
          </a:p>
        </p:txBody>
      </p:sp>
      <p:sp>
        <p:nvSpPr>
          <p:cNvPr id="17" name="Text 15"/>
          <p:cNvSpPr/>
          <p:nvPr/>
        </p:nvSpPr>
        <p:spPr>
          <a:xfrm>
            <a:off x="6019800" y="5615880"/>
            <a:ext cx="2234803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950" b="1" kern="0" spc="-19" dirty="0">
                <a:solidFill>
                  <a:srgbClr val="1D6F42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+195,000원 · +6.0%</a:t>
            </a:r>
            <a:endParaRPr lang="en-US" sz="1950" dirty="0"/>
          </a:p>
        </p:txBody>
      </p:sp>
      <p:sp>
        <p:nvSpPr>
          <p:cNvPr id="18" name="Shape 16"/>
          <p:cNvSpPr/>
          <p:nvPr/>
        </p:nvSpPr>
        <p:spPr>
          <a:xfrm>
            <a:off x="9277350" y="2882205"/>
            <a:ext cx="3800475" cy="3429000"/>
          </a:xfrm>
          <a:prstGeom prst="roundRect">
            <a:avLst>
              <a:gd name="adj" fmla="val 7778"/>
            </a:avLst>
          </a:prstGeom>
          <a:solidFill>
            <a:srgbClr val="FFFFFF"/>
          </a:solidFill>
          <a:ln w="9525">
            <a:solidFill>
              <a:srgbClr val="D2D2D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9" name="Text 17"/>
          <p:cNvSpPr/>
          <p:nvPr/>
        </p:nvSpPr>
        <p:spPr>
          <a:xfrm>
            <a:off x="9667875" y="3310830"/>
            <a:ext cx="3110008" cy="3905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950" b="1" kern="0" spc="39" dirty="0">
                <a:solidFill>
                  <a:srgbClr val="1D1D1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건당 평균 매출</a:t>
            </a:r>
            <a:endParaRPr lang="en-US" sz="1950" dirty="0"/>
          </a:p>
        </p:txBody>
      </p:sp>
      <p:sp>
        <p:nvSpPr>
          <p:cNvPr id="20" name="Text 18"/>
          <p:cNvSpPr/>
          <p:nvPr/>
        </p:nvSpPr>
        <p:spPr>
          <a:xfrm>
            <a:off x="9667875" y="3834705"/>
            <a:ext cx="3110008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800" kern="0" spc="-12" dirty="0">
                <a:solidFill>
                  <a:srgbClr val="8686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W16 15,000원</a:t>
            </a:r>
            <a:endParaRPr lang="en-US" sz="1800" dirty="0"/>
          </a:p>
        </p:txBody>
      </p:sp>
      <p:sp>
        <p:nvSpPr>
          <p:cNvPr id="21" name="Text 19"/>
          <p:cNvSpPr/>
          <p:nvPr/>
        </p:nvSpPr>
        <p:spPr>
          <a:xfrm>
            <a:off x="9667875" y="4558605"/>
            <a:ext cx="3110008" cy="8763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6600" b="1" kern="0" spc="-165" dirty="0">
                <a:solidFill>
                  <a:srgbClr val="1D1D1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15,000 </a:t>
            </a:r>
            <a:r>
              <a:rPr lang="en-US" sz="2700" kern="0" spc="-165" dirty="0">
                <a:solidFill>
                  <a:srgbClr val="6E6E73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원</a:t>
            </a:r>
            <a:endParaRPr lang="en-US" sz="6600" dirty="0"/>
          </a:p>
        </p:txBody>
      </p:sp>
      <p:sp>
        <p:nvSpPr>
          <p:cNvPr id="22" name="Shape 20"/>
          <p:cNvSpPr/>
          <p:nvPr/>
        </p:nvSpPr>
        <p:spPr>
          <a:xfrm>
            <a:off x="9667875" y="5582543"/>
            <a:ext cx="323850" cy="323850"/>
          </a:xfrm>
          <a:prstGeom prst="ellipse">
            <a:avLst/>
          </a:prstGeom>
          <a:solidFill>
            <a:srgbClr val="F5F5F7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23" name="Text 21"/>
          <p:cNvSpPr/>
          <p:nvPr/>
        </p:nvSpPr>
        <p:spPr>
          <a:xfrm>
            <a:off x="9629775" y="5582543"/>
            <a:ext cx="400050" cy="3619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ctr">
              <a:buNone/>
            </a:pPr>
            <a:r>
              <a:rPr lang="en-US" sz="1950" b="1" kern="0" spc="-19" dirty="0">
                <a:solidFill>
                  <a:srgbClr val="6E6E73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–</a:t>
            </a:r>
            <a:endParaRPr lang="en-US" sz="1950" dirty="0"/>
          </a:p>
        </p:txBody>
      </p:sp>
      <p:sp>
        <p:nvSpPr>
          <p:cNvPr id="24" name="Text 22"/>
          <p:cNvSpPr/>
          <p:nvPr/>
        </p:nvSpPr>
        <p:spPr>
          <a:xfrm>
            <a:off x="10086975" y="5615880"/>
            <a:ext cx="1027509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/>
          </a:bodyPr>
          <a:lstStyle/>
          <a:p>
            <a:pPr marL="0" indent="0" algn="l">
              <a:buNone/>
            </a:pPr>
            <a:r>
              <a:rPr lang="en-US" sz="1950" b="1" kern="0" spc="-19" dirty="0">
                <a:solidFill>
                  <a:srgbClr val="6E6E73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변동 없음</a:t>
            </a:r>
            <a:endParaRPr lang="en-US" sz="1950" dirty="0"/>
          </a:p>
        </p:txBody>
      </p:sp>
      <p:sp>
        <p:nvSpPr>
          <p:cNvPr id="25" name="Shape 23"/>
          <p:cNvSpPr/>
          <p:nvPr/>
        </p:nvSpPr>
        <p:spPr>
          <a:xfrm>
            <a:off x="13344525" y="2882205"/>
            <a:ext cx="3800475" cy="3429000"/>
          </a:xfrm>
          <a:prstGeom prst="roundRect">
            <a:avLst>
              <a:gd name="adj" fmla="val 7778"/>
            </a:avLst>
          </a:prstGeom>
          <a:solidFill>
            <a:srgbClr val="FFFFFF"/>
          </a:solidFill>
          <a:ln w="9525">
            <a:solidFill>
              <a:srgbClr val="D2D2D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6" name="Text 24"/>
          <p:cNvSpPr/>
          <p:nvPr/>
        </p:nvSpPr>
        <p:spPr>
          <a:xfrm>
            <a:off x="13735050" y="3310830"/>
            <a:ext cx="3110008" cy="3905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950" b="1" kern="0" spc="39" dirty="0">
                <a:solidFill>
                  <a:srgbClr val="1D1D1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쿠폰 사용건수</a:t>
            </a:r>
            <a:endParaRPr lang="en-US" sz="1950" dirty="0"/>
          </a:p>
        </p:txBody>
      </p:sp>
      <p:sp>
        <p:nvSpPr>
          <p:cNvPr id="27" name="Text 25"/>
          <p:cNvSpPr/>
          <p:nvPr/>
        </p:nvSpPr>
        <p:spPr>
          <a:xfrm>
            <a:off x="13735050" y="3834705"/>
            <a:ext cx="3110008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800" kern="0" spc="-12" dirty="0">
                <a:solidFill>
                  <a:srgbClr val="8686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W16 27건 · 사용률 12.4%</a:t>
            </a:r>
            <a:endParaRPr lang="en-US" sz="1800" dirty="0"/>
          </a:p>
        </p:txBody>
      </p:sp>
      <p:sp>
        <p:nvSpPr>
          <p:cNvPr id="28" name="Text 26"/>
          <p:cNvSpPr/>
          <p:nvPr/>
        </p:nvSpPr>
        <p:spPr>
          <a:xfrm>
            <a:off x="13735050" y="4558605"/>
            <a:ext cx="3110008" cy="8763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6600" b="1" kern="0" spc="-165" dirty="0">
                <a:solidFill>
                  <a:srgbClr val="1D1D1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35 </a:t>
            </a:r>
            <a:r>
              <a:rPr lang="en-US" sz="2700" kern="0" spc="-165" dirty="0">
                <a:solidFill>
                  <a:srgbClr val="6E6E73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건</a:t>
            </a:r>
            <a:endParaRPr lang="en-US" sz="6600" dirty="0"/>
          </a:p>
        </p:txBody>
      </p:sp>
      <p:sp>
        <p:nvSpPr>
          <p:cNvPr id="29" name="Shape 27"/>
          <p:cNvSpPr/>
          <p:nvPr/>
        </p:nvSpPr>
        <p:spPr>
          <a:xfrm>
            <a:off x="13735050" y="5582543"/>
            <a:ext cx="323850" cy="323850"/>
          </a:xfrm>
          <a:prstGeom prst="ellipse">
            <a:avLst/>
          </a:prstGeom>
          <a:solidFill>
            <a:srgbClr val="1D6F42">
              <a:alpha val="10000"/>
            </a:srgbClr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30" name="Text 28"/>
          <p:cNvSpPr/>
          <p:nvPr/>
        </p:nvSpPr>
        <p:spPr>
          <a:xfrm>
            <a:off x="13696950" y="5582543"/>
            <a:ext cx="400050" cy="3619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ctr">
              <a:buNone/>
            </a:pPr>
            <a:r>
              <a:rPr lang="en-US" sz="1950" b="1" kern="0" spc="-19" dirty="0">
                <a:solidFill>
                  <a:srgbClr val="1D6F42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↑</a:t>
            </a:r>
            <a:endParaRPr lang="en-US" sz="1950" dirty="0"/>
          </a:p>
        </p:txBody>
      </p:sp>
      <p:sp>
        <p:nvSpPr>
          <p:cNvPr id="31" name="Text 29"/>
          <p:cNvSpPr/>
          <p:nvPr/>
        </p:nvSpPr>
        <p:spPr>
          <a:xfrm>
            <a:off x="14154150" y="5615880"/>
            <a:ext cx="1610469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950" b="1" kern="0" spc="-19" dirty="0">
                <a:solidFill>
                  <a:srgbClr val="1D6F42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+8건 · +29.6%</a:t>
            </a:r>
            <a:endParaRPr lang="en-US" sz="1950" dirty="0"/>
          </a:p>
        </p:txBody>
      </p:sp>
      <p:sp>
        <p:nvSpPr>
          <p:cNvPr id="32" name="Shape 30"/>
          <p:cNvSpPr/>
          <p:nvPr/>
        </p:nvSpPr>
        <p:spPr>
          <a:xfrm>
            <a:off x="1143000" y="9634538"/>
            <a:ext cx="133350" cy="133350"/>
          </a:xfrm>
          <a:prstGeom prst="ellipse">
            <a:avLst/>
          </a:prstGeom>
          <a:solidFill>
            <a:srgbClr val="FF8A3D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33" name="Text 31"/>
          <p:cNvSpPr/>
          <p:nvPr/>
        </p:nvSpPr>
        <p:spPr>
          <a:xfrm>
            <a:off x="1390650" y="9582150"/>
            <a:ext cx="2319635" cy="31432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/>
          </a:bodyPr>
          <a:lstStyle/>
          <a:p>
            <a:pPr marL="0" indent="0" algn="l">
              <a:buNone/>
            </a:pPr>
            <a:r>
              <a:rPr lang="en-US" sz="1800" b="1" kern="0" spc="36" dirty="0">
                <a:solidFill>
                  <a:srgbClr val="1D1D1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굽네치킨 홍대점 · W17</a:t>
            </a:r>
            <a:endParaRPr lang="en-US" sz="1800" dirty="0"/>
          </a:p>
        </p:txBody>
      </p:sp>
      <p:sp>
        <p:nvSpPr>
          <p:cNvPr id="34" name="Text 32"/>
          <p:cNvSpPr/>
          <p:nvPr/>
        </p:nvSpPr>
        <p:spPr>
          <a:xfrm>
            <a:off x="16349216" y="9563100"/>
            <a:ext cx="871984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kern="0" spc="36" dirty="0">
                <a:solidFill>
                  <a:srgbClr val="8686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02 / 07</a:t>
            </a:r>
            <a:endParaRPr lang="en-US" sz="1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5F5F7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3" name="Text 1"/>
          <p:cNvSpPr/>
          <p:nvPr/>
        </p:nvSpPr>
        <p:spPr>
          <a:xfrm>
            <a:off x="1143000" y="952500"/>
            <a:ext cx="16482060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950" b="1" kern="0" spc="351" dirty="0">
                <a:solidFill>
                  <a:srgbClr val="6E6E73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BY PLATFORM</a:t>
            </a:r>
            <a:endParaRPr lang="en-US" sz="1950" dirty="0"/>
          </a:p>
        </p:txBody>
      </p:sp>
      <p:sp>
        <p:nvSpPr>
          <p:cNvPr id="4" name="Text 2"/>
          <p:cNvSpPr/>
          <p:nvPr/>
        </p:nvSpPr>
        <p:spPr>
          <a:xfrm>
            <a:off x="1143000" y="1552575"/>
            <a:ext cx="16482060" cy="75813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5400" b="1" kern="0" spc="-108" dirty="0">
                <a:solidFill>
                  <a:srgbClr val="1D1D1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플랫폼별 성과</a:t>
            </a:r>
            <a:endParaRPr lang="en-US" sz="5400" dirty="0"/>
          </a:p>
        </p:txBody>
      </p:sp>
      <p:sp>
        <p:nvSpPr>
          <p:cNvPr id="5" name="Shape 3"/>
          <p:cNvSpPr/>
          <p:nvPr/>
        </p:nvSpPr>
        <p:spPr>
          <a:xfrm>
            <a:off x="1143000" y="2806005"/>
            <a:ext cx="5130701" cy="5905500"/>
          </a:xfrm>
          <a:prstGeom prst="roundRect">
            <a:avLst>
              <a:gd name="adj" fmla="val 5198"/>
            </a:avLst>
          </a:prstGeom>
          <a:solidFill>
            <a:srgbClr val="FFFFFF"/>
          </a:solidFill>
          <a:ln w="9525">
            <a:solidFill>
              <a:srgbClr val="D2D2D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6" name="Shape 4"/>
          <p:cNvSpPr/>
          <p:nvPr/>
        </p:nvSpPr>
        <p:spPr>
          <a:xfrm>
            <a:off x="1571625" y="3396555"/>
            <a:ext cx="171450" cy="171450"/>
          </a:xfrm>
          <a:prstGeom prst="roundRect">
            <a:avLst>
              <a:gd name="adj" fmla="val 33333"/>
            </a:avLst>
          </a:prstGeom>
          <a:solidFill>
            <a:srgbClr val="2AC1BC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7" name="Text 5"/>
          <p:cNvSpPr/>
          <p:nvPr/>
        </p:nvSpPr>
        <p:spPr>
          <a:xfrm>
            <a:off x="1895475" y="3234630"/>
            <a:ext cx="1636514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/>
          </a:bodyPr>
          <a:lstStyle/>
          <a:p>
            <a:pPr marL="0" indent="0" algn="l">
              <a:buNone/>
            </a:pPr>
            <a:r>
              <a:rPr lang="en-US" sz="2700" b="1" kern="0" spc="-27" dirty="0">
                <a:solidFill>
                  <a:srgbClr val="1D1D1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배달의민족</a:t>
            </a:r>
            <a:endParaRPr lang="en-US" sz="2700" dirty="0"/>
          </a:p>
        </p:txBody>
      </p:sp>
      <p:sp>
        <p:nvSpPr>
          <p:cNvPr id="8" name="Text 6"/>
          <p:cNvSpPr/>
          <p:nvPr/>
        </p:nvSpPr>
        <p:spPr>
          <a:xfrm>
            <a:off x="1571625" y="3996630"/>
            <a:ext cx="2410123" cy="8382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4200" b="1" kern="0" spc="-158" dirty="0">
                <a:solidFill>
                  <a:srgbClr val="1D6F42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+</a:t>
            </a:r>
            <a:r>
              <a:rPr lang="en-US" sz="6300" b="1" kern="0" spc="-158" dirty="0">
                <a:solidFill>
                  <a:srgbClr val="1D6F42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12.5%</a:t>
            </a:r>
            <a:endParaRPr lang="en-US" sz="6300" dirty="0"/>
          </a:p>
        </p:txBody>
      </p:sp>
      <p:sp>
        <p:nvSpPr>
          <p:cNvPr id="9" name="Text 7"/>
          <p:cNvSpPr/>
          <p:nvPr/>
        </p:nvSpPr>
        <p:spPr>
          <a:xfrm>
            <a:off x="1571625" y="5025330"/>
            <a:ext cx="4401654" cy="3905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950" kern="0" spc="-12" dirty="0">
                <a:solidFill>
                  <a:srgbClr val="6E6E7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전주 대비 주문/매출 동반 성장</a:t>
            </a:r>
            <a:endParaRPr lang="en-US" sz="1950" dirty="0"/>
          </a:p>
        </p:txBody>
      </p:sp>
      <p:sp>
        <p:nvSpPr>
          <p:cNvPr id="10" name="Shape 8"/>
          <p:cNvSpPr/>
          <p:nvPr/>
        </p:nvSpPr>
        <p:spPr>
          <a:xfrm>
            <a:off x="1571625" y="5492055"/>
            <a:ext cx="4273451" cy="9525"/>
          </a:xfrm>
          <a:prstGeom prst="rect">
            <a:avLst/>
          </a:prstGeom>
          <a:solidFill>
            <a:srgbClr val="D2D2D7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1" name="Text 9"/>
          <p:cNvSpPr/>
          <p:nvPr/>
        </p:nvSpPr>
        <p:spPr>
          <a:xfrm>
            <a:off x="1571625" y="5730180"/>
            <a:ext cx="2136725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800" kern="0" spc="108" dirty="0">
                <a:solidFill>
                  <a:srgbClr val="8686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주문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1571625" y="6101655"/>
            <a:ext cx="2136725" cy="4762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2400" b="1" kern="0" spc="-12" dirty="0">
                <a:solidFill>
                  <a:srgbClr val="1D1D1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135건</a:t>
            </a:r>
            <a:endParaRPr lang="en-US" sz="2400" dirty="0"/>
          </a:p>
        </p:txBody>
      </p:sp>
      <p:sp>
        <p:nvSpPr>
          <p:cNvPr id="13" name="Text 11"/>
          <p:cNvSpPr/>
          <p:nvPr/>
        </p:nvSpPr>
        <p:spPr>
          <a:xfrm>
            <a:off x="1571625" y="6577905"/>
            <a:ext cx="2136725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800" kern="0" spc="-12" dirty="0">
                <a:solidFill>
                  <a:srgbClr val="1D6F42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+15건</a:t>
            </a:r>
            <a:endParaRPr lang="en-US" sz="1800" dirty="0"/>
          </a:p>
        </p:txBody>
      </p:sp>
      <p:sp>
        <p:nvSpPr>
          <p:cNvPr id="14" name="Text 12"/>
          <p:cNvSpPr/>
          <p:nvPr/>
        </p:nvSpPr>
        <p:spPr>
          <a:xfrm>
            <a:off x="3784550" y="5730180"/>
            <a:ext cx="2136725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800" kern="0" spc="108" dirty="0">
                <a:solidFill>
                  <a:srgbClr val="8686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매출</a:t>
            </a:r>
            <a:endParaRPr lang="en-US" sz="1800" dirty="0"/>
          </a:p>
        </p:txBody>
      </p:sp>
      <p:sp>
        <p:nvSpPr>
          <p:cNvPr id="15" name="Text 13"/>
          <p:cNvSpPr/>
          <p:nvPr/>
        </p:nvSpPr>
        <p:spPr>
          <a:xfrm>
            <a:off x="3784550" y="6101655"/>
            <a:ext cx="2136725" cy="4762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2400" b="1" kern="0" spc="-12" dirty="0">
                <a:solidFill>
                  <a:srgbClr val="1D1D1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2,025,000원</a:t>
            </a:r>
            <a:endParaRPr lang="en-US" sz="2400" dirty="0"/>
          </a:p>
        </p:txBody>
      </p:sp>
      <p:sp>
        <p:nvSpPr>
          <p:cNvPr id="16" name="Text 14"/>
          <p:cNvSpPr/>
          <p:nvPr/>
        </p:nvSpPr>
        <p:spPr>
          <a:xfrm>
            <a:off x="3784550" y="6577905"/>
            <a:ext cx="2136725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800" kern="0" spc="-12" dirty="0">
                <a:solidFill>
                  <a:srgbClr val="1D6F42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+225,000원</a:t>
            </a:r>
            <a:endParaRPr lang="en-US" sz="1800" dirty="0"/>
          </a:p>
        </p:txBody>
      </p:sp>
      <p:sp>
        <p:nvSpPr>
          <p:cNvPr id="17" name="Text 15"/>
          <p:cNvSpPr/>
          <p:nvPr/>
        </p:nvSpPr>
        <p:spPr>
          <a:xfrm>
            <a:off x="1571625" y="7139880"/>
            <a:ext cx="2136725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800" kern="0" spc="108" dirty="0">
                <a:solidFill>
                  <a:srgbClr val="8686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쿠폰</a:t>
            </a:r>
            <a:endParaRPr lang="en-US" sz="1800" dirty="0"/>
          </a:p>
        </p:txBody>
      </p:sp>
      <p:sp>
        <p:nvSpPr>
          <p:cNvPr id="18" name="Text 16"/>
          <p:cNvSpPr/>
          <p:nvPr/>
        </p:nvSpPr>
        <p:spPr>
          <a:xfrm>
            <a:off x="1571625" y="7511355"/>
            <a:ext cx="2136725" cy="4762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2400" b="1" kern="0" spc="-12" dirty="0">
                <a:solidFill>
                  <a:srgbClr val="1D1D1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20건</a:t>
            </a:r>
            <a:endParaRPr lang="en-US" sz="2400" dirty="0"/>
          </a:p>
        </p:txBody>
      </p:sp>
      <p:sp>
        <p:nvSpPr>
          <p:cNvPr id="19" name="Text 17"/>
          <p:cNvSpPr/>
          <p:nvPr/>
        </p:nvSpPr>
        <p:spPr>
          <a:xfrm>
            <a:off x="1571625" y="7987605"/>
            <a:ext cx="2136725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800" kern="0" spc="-12" dirty="0">
                <a:solidFill>
                  <a:srgbClr val="1D6F42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+5건</a:t>
            </a:r>
            <a:endParaRPr lang="en-US" sz="1800" dirty="0"/>
          </a:p>
        </p:txBody>
      </p:sp>
      <p:sp>
        <p:nvSpPr>
          <p:cNvPr id="20" name="Text 18"/>
          <p:cNvSpPr/>
          <p:nvPr/>
        </p:nvSpPr>
        <p:spPr>
          <a:xfrm>
            <a:off x="3784550" y="7139880"/>
            <a:ext cx="2136725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800" kern="0" spc="108" dirty="0">
                <a:solidFill>
                  <a:srgbClr val="8686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점유율</a:t>
            </a:r>
            <a:endParaRPr lang="en-US" sz="1800" dirty="0"/>
          </a:p>
        </p:txBody>
      </p:sp>
      <p:sp>
        <p:nvSpPr>
          <p:cNvPr id="21" name="Text 19"/>
          <p:cNvSpPr/>
          <p:nvPr/>
        </p:nvSpPr>
        <p:spPr>
          <a:xfrm>
            <a:off x="3784550" y="7511355"/>
            <a:ext cx="2136725" cy="4095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400" b="1" kern="0" spc="-12" dirty="0">
                <a:solidFill>
                  <a:srgbClr val="1D1D1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58.7%</a:t>
            </a:r>
            <a:endParaRPr lang="en-US" sz="2400" dirty="0"/>
          </a:p>
        </p:txBody>
      </p:sp>
      <p:sp>
        <p:nvSpPr>
          <p:cNvPr id="22" name="Text 20"/>
          <p:cNvSpPr/>
          <p:nvPr/>
        </p:nvSpPr>
        <p:spPr>
          <a:xfrm>
            <a:off x="3784550" y="7920930"/>
            <a:ext cx="2136725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kern="0" spc="-12" dirty="0">
                <a:solidFill>
                  <a:srgbClr val="1D6F42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+3.4p</a:t>
            </a:r>
            <a:endParaRPr lang="en-US" sz="1800" dirty="0"/>
          </a:p>
        </p:txBody>
      </p:sp>
      <p:sp>
        <p:nvSpPr>
          <p:cNvPr id="23" name="Shape 21"/>
          <p:cNvSpPr/>
          <p:nvPr/>
        </p:nvSpPr>
        <p:spPr>
          <a:xfrm>
            <a:off x="6578501" y="2806005"/>
            <a:ext cx="5130850" cy="5905500"/>
          </a:xfrm>
          <a:prstGeom prst="roundRect">
            <a:avLst>
              <a:gd name="adj" fmla="val 5198"/>
            </a:avLst>
          </a:prstGeom>
          <a:solidFill>
            <a:srgbClr val="FFFFFF"/>
          </a:solidFill>
          <a:ln w="9525">
            <a:solidFill>
              <a:srgbClr val="D2D2D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4" name="Shape 22"/>
          <p:cNvSpPr/>
          <p:nvPr/>
        </p:nvSpPr>
        <p:spPr>
          <a:xfrm>
            <a:off x="7007126" y="3396555"/>
            <a:ext cx="171450" cy="171450"/>
          </a:xfrm>
          <a:prstGeom prst="roundRect">
            <a:avLst>
              <a:gd name="adj" fmla="val 33333"/>
            </a:avLst>
          </a:prstGeom>
          <a:solidFill>
            <a:srgbClr val="FF5A3C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25" name="Text 23"/>
          <p:cNvSpPr/>
          <p:nvPr/>
        </p:nvSpPr>
        <p:spPr>
          <a:xfrm>
            <a:off x="7330976" y="3234630"/>
            <a:ext cx="1324421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/>
          </a:bodyPr>
          <a:lstStyle/>
          <a:p>
            <a:pPr marL="0" indent="0" algn="l">
              <a:buNone/>
            </a:pPr>
            <a:r>
              <a:rPr lang="en-US" sz="2700" b="1" kern="0" spc="-27" dirty="0">
                <a:solidFill>
                  <a:srgbClr val="1D1D1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쿠팡이츠</a:t>
            </a:r>
            <a:endParaRPr lang="en-US" sz="2700" dirty="0"/>
          </a:p>
        </p:txBody>
      </p:sp>
      <p:sp>
        <p:nvSpPr>
          <p:cNvPr id="26" name="Text 24"/>
          <p:cNvSpPr/>
          <p:nvPr/>
        </p:nvSpPr>
        <p:spPr>
          <a:xfrm>
            <a:off x="7007126" y="3996630"/>
            <a:ext cx="2120950" cy="8382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4200" b="1" kern="0" spc="-158" dirty="0">
                <a:solidFill>
                  <a:srgbClr val="B42318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−</a:t>
            </a:r>
            <a:r>
              <a:rPr lang="en-US" sz="6300" b="1" kern="0" spc="-158" dirty="0">
                <a:solidFill>
                  <a:srgbClr val="B42318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5.9%</a:t>
            </a:r>
            <a:endParaRPr lang="en-US" sz="6300" dirty="0"/>
          </a:p>
        </p:txBody>
      </p:sp>
      <p:sp>
        <p:nvSpPr>
          <p:cNvPr id="27" name="Text 25"/>
          <p:cNvSpPr/>
          <p:nvPr/>
        </p:nvSpPr>
        <p:spPr>
          <a:xfrm>
            <a:off x="7007126" y="5025330"/>
            <a:ext cx="4401808" cy="3905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950" kern="0" spc="-12" dirty="0">
                <a:solidFill>
                  <a:srgbClr val="6E6E7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주문/매출 동반 감소, 점유율 하락</a:t>
            </a:r>
            <a:endParaRPr lang="en-US" sz="1950" dirty="0"/>
          </a:p>
        </p:txBody>
      </p:sp>
      <p:sp>
        <p:nvSpPr>
          <p:cNvPr id="28" name="Shape 26"/>
          <p:cNvSpPr/>
          <p:nvPr/>
        </p:nvSpPr>
        <p:spPr>
          <a:xfrm>
            <a:off x="7007126" y="5492055"/>
            <a:ext cx="4273600" cy="9525"/>
          </a:xfrm>
          <a:prstGeom prst="rect">
            <a:avLst/>
          </a:prstGeom>
          <a:solidFill>
            <a:srgbClr val="D2D2D7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29" name="Text 27"/>
          <p:cNvSpPr/>
          <p:nvPr/>
        </p:nvSpPr>
        <p:spPr>
          <a:xfrm>
            <a:off x="7007126" y="5730180"/>
            <a:ext cx="2136725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800" kern="0" spc="108" dirty="0">
                <a:solidFill>
                  <a:srgbClr val="8686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주문</a:t>
            </a:r>
            <a:endParaRPr lang="en-US" sz="1800" dirty="0"/>
          </a:p>
        </p:txBody>
      </p:sp>
      <p:sp>
        <p:nvSpPr>
          <p:cNvPr id="30" name="Text 28"/>
          <p:cNvSpPr/>
          <p:nvPr/>
        </p:nvSpPr>
        <p:spPr>
          <a:xfrm>
            <a:off x="7007126" y="6101655"/>
            <a:ext cx="2136725" cy="4762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2400" b="1" kern="0" spc="-12" dirty="0">
                <a:solidFill>
                  <a:srgbClr val="1D1D1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80건</a:t>
            </a:r>
            <a:endParaRPr lang="en-US" sz="2400" dirty="0"/>
          </a:p>
        </p:txBody>
      </p:sp>
      <p:sp>
        <p:nvSpPr>
          <p:cNvPr id="31" name="Text 29"/>
          <p:cNvSpPr/>
          <p:nvPr/>
        </p:nvSpPr>
        <p:spPr>
          <a:xfrm>
            <a:off x="7007126" y="6577905"/>
            <a:ext cx="2136725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800" kern="0" spc="-12" dirty="0">
                <a:solidFill>
                  <a:srgbClr val="B42318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−5건</a:t>
            </a:r>
            <a:endParaRPr lang="en-US" sz="1800" dirty="0"/>
          </a:p>
        </p:txBody>
      </p:sp>
      <p:sp>
        <p:nvSpPr>
          <p:cNvPr id="32" name="Text 30"/>
          <p:cNvSpPr/>
          <p:nvPr/>
        </p:nvSpPr>
        <p:spPr>
          <a:xfrm>
            <a:off x="9220051" y="5730180"/>
            <a:ext cx="2136874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800" kern="0" spc="108" dirty="0">
                <a:solidFill>
                  <a:srgbClr val="8686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매출</a:t>
            </a:r>
            <a:endParaRPr lang="en-US" sz="1800" dirty="0"/>
          </a:p>
        </p:txBody>
      </p:sp>
      <p:sp>
        <p:nvSpPr>
          <p:cNvPr id="33" name="Text 31"/>
          <p:cNvSpPr/>
          <p:nvPr/>
        </p:nvSpPr>
        <p:spPr>
          <a:xfrm>
            <a:off x="9220051" y="6101655"/>
            <a:ext cx="2136874" cy="4762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2400" b="1" kern="0" spc="-12" dirty="0">
                <a:solidFill>
                  <a:srgbClr val="1D1D1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1,200,000원</a:t>
            </a:r>
            <a:endParaRPr lang="en-US" sz="2400" dirty="0"/>
          </a:p>
        </p:txBody>
      </p:sp>
      <p:sp>
        <p:nvSpPr>
          <p:cNvPr id="34" name="Text 32"/>
          <p:cNvSpPr/>
          <p:nvPr/>
        </p:nvSpPr>
        <p:spPr>
          <a:xfrm>
            <a:off x="9220051" y="6577905"/>
            <a:ext cx="2136874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800" kern="0" spc="-12" dirty="0">
                <a:solidFill>
                  <a:srgbClr val="B42318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−75,000원</a:t>
            </a:r>
            <a:endParaRPr lang="en-US" sz="1800" dirty="0"/>
          </a:p>
        </p:txBody>
      </p:sp>
      <p:sp>
        <p:nvSpPr>
          <p:cNvPr id="35" name="Text 33"/>
          <p:cNvSpPr/>
          <p:nvPr/>
        </p:nvSpPr>
        <p:spPr>
          <a:xfrm>
            <a:off x="7007126" y="7139880"/>
            <a:ext cx="2136725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800" kern="0" spc="108" dirty="0">
                <a:solidFill>
                  <a:srgbClr val="8686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쿠폰</a:t>
            </a:r>
            <a:endParaRPr lang="en-US" sz="1800" dirty="0"/>
          </a:p>
        </p:txBody>
      </p:sp>
      <p:sp>
        <p:nvSpPr>
          <p:cNvPr id="36" name="Text 34"/>
          <p:cNvSpPr/>
          <p:nvPr/>
        </p:nvSpPr>
        <p:spPr>
          <a:xfrm>
            <a:off x="7007126" y="7511355"/>
            <a:ext cx="2136725" cy="4762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2400" b="1" kern="0" spc="-12" dirty="0">
                <a:solidFill>
                  <a:srgbClr val="1D1D1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12건</a:t>
            </a:r>
            <a:endParaRPr lang="en-US" sz="2400" dirty="0"/>
          </a:p>
        </p:txBody>
      </p:sp>
      <p:sp>
        <p:nvSpPr>
          <p:cNvPr id="37" name="Text 35"/>
          <p:cNvSpPr/>
          <p:nvPr/>
        </p:nvSpPr>
        <p:spPr>
          <a:xfrm>
            <a:off x="7007126" y="7987605"/>
            <a:ext cx="2136725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800" kern="0" spc="-12" dirty="0">
                <a:solidFill>
                  <a:srgbClr val="1D6F42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+2건</a:t>
            </a:r>
            <a:endParaRPr lang="en-US" sz="1800" dirty="0"/>
          </a:p>
        </p:txBody>
      </p:sp>
      <p:sp>
        <p:nvSpPr>
          <p:cNvPr id="38" name="Text 36"/>
          <p:cNvSpPr/>
          <p:nvPr/>
        </p:nvSpPr>
        <p:spPr>
          <a:xfrm>
            <a:off x="9220051" y="7139880"/>
            <a:ext cx="2136874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800" kern="0" spc="108" dirty="0">
                <a:solidFill>
                  <a:srgbClr val="8686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점유율</a:t>
            </a:r>
            <a:endParaRPr lang="en-US" sz="1800" dirty="0"/>
          </a:p>
        </p:txBody>
      </p:sp>
      <p:sp>
        <p:nvSpPr>
          <p:cNvPr id="39" name="Text 37"/>
          <p:cNvSpPr/>
          <p:nvPr/>
        </p:nvSpPr>
        <p:spPr>
          <a:xfrm>
            <a:off x="9220051" y="7511355"/>
            <a:ext cx="2136874" cy="4095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400" b="1" kern="0" spc="-12" dirty="0">
                <a:solidFill>
                  <a:srgbClr val="1D1D1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34.8%</a:t>
            </a:r>
            <a:endParaRPr lang="en-US" sz="2400" dirty="0"/>
          </a:p>
        </p:txBody>
      </p:sp>
      <p:sp>
        <p:nvSpPr>
          <p:cNvPr id="40" name="Text 38"/>
          <p:cNvSpPr/>
          <p:nvPr/>
        </p:nvSpPr>
        <p:spPr>
          <a:xfrm>
            <a:off x="9220051" y="7920930"/>
            <a:ext cx="2136874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kern="0" spc="-12" dirty="0">
                <a:solidFill>
                  <a:srgbClr val="B42318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−4.4p</a:t>
            </a:r>
            <a:endParaRPr lang="en-US" sz="1800" dirty="0"/>
          </a:p>
        </p:txBody>
      </p:sp>
      <p:sp>
        <p:nvSpPr>
          <p:cNvPr id="41" name="Shape 39"/>
          <p:cNvSpPr/>
          <p:nvPr/>
        </p:nvSpPr>
        <p:spPr>
          <a:xfrm>
            <a:off x="12014150" y="2806005"/>
            <a:ext cx="5130850" cy="5905500"/>
          </a:xfrm>
          <a:prstGeom prst="roundRect">
            <a:avLst>
              <a:gd name="adj" fmla="val 5198"/>
            </a:avLst>
          </a:prstGeom>
          <a:solidFill>
            <a:srgbClr val="FFFFFF"/>
          </a:solidFill>
          <a:ln w="9525">
            <a:solidFill>
              <a:srgbClr val="D2D2D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42" name="Shape 40"/>
          <p:cNvSpPr/>
          <p:nvPr/>
        </p:nvSpPr>
        <p:spPr>
          <a:xfrm>
            <a:off x="12442775" y="3396555"/>
            <a:ext cx="171450" cy="171450"/>
          </a:xfrm>
          <a:prstGeom prst="roundRect">
            <a:avLst>
              <a:gd name="adj" fmla="val 33333"/>
            </a:avLst>
          </a:prstGeom>
          <a:solidFill>
            <a:srgbClr val="FF0033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43" name="Text 41"/>
          <p:cNvSpPr/>
          <p:nvPr/>
        </p:nvSpPr>
        <p:spPr>
          <a:xfrm>
            <a:off x="12766625" y="3234630"/>
            <a:ext cx="1012329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/>
          </a:bodyPr>
          <a:lstStyle/>
          <a:p>
            <a:pPr marL="0" indent="0" algn="l">
              <a:buNone/>
            </a:pPr>
            <a:r>
              <a:rPr lang="en-US" sz="2700" b="1" kern="0" spc="-27" dirty="0">
                <a:solidFill>
                  <a:srgbClr val="1D1D1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요기요</a:t>
            </a:r>
            <a:endParaRPr lang="en-US" sz="2700" dirty="0"/>
          </a:p>
        </p:txBody>
      </p:sp>
      <p:sp>
        <p:nvSpPr>
          <p:cNvPr id="44" name="Text 42"/>
          <p:cNvSpPr/>
          <p:nvPr/>
        </p:nvSpPr>
        <p:spPr>
          <a:xfrm>
            <a:off x="12442775" y="3996630"/>
            <a:ext cx="2571452" cy="8382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4200" b="1" kern="0" spc="-158" dirty="0">
                <a:solidFill>
                  <a:srgbClr val="1D6F42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+</a:t>
            </a:r>
            <a:r>
              <a:rPr lang="en-US" sz="6300" b="1" kern="0" spc="-158" dirty="0">
                <a:solidFill>
                  <a:srgbClr val="1D6F42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25.0%</a:t>
            </a:r>
            <a:endParaRPr lang="en-US" sz="6300" dirty="0"/>
          </a:p>
        </p:txBody>
      </p:sp>
      <p:sp>
        <p:nvSpPr>
          <p:cNvPr id="45" name="Text 43"/>
          <p:cNvSpPr/>
          <p:nvPr/>
        </p:nvSpPr>
        <p:spPr>
          <a:xfrm>
            <a:off x="12442775" y="5025330"/>
            <a:ext cx="4401808" cy="3905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950" kern="0" spc="-12" dirty="0">
                <a:solidFill>
                  <a:srgbClr val="6E6E7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소량이지만 가장 가파른 성장률</a:t>
            </a:r>
            <a:endParaRPr lang="en-US" sz="1950" dirty="0"/>
          </a:p>
        </p:txBody>
      </p:sp>
      <p:sp>
        <p:nvSpPr>
          <p:cNvPr id="46" name="Shape 44"/>
          <p:cNvSpPr/>
          <p:nvPr/>
        </p:nvSpPr>
        <p:spPr>
          <a:xfrm>
            <a:off x="12442775" y="5492055"/>
            <a:ext cx="4273600" cy="9525"/>
          </a:xfrm>
          <a:prstGeom prst="rect">
            <a:avLst/>
          </a:prstGeom>
          <a:solidFill>
            <a:srgbClr val="D2D2D7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47" name="Text 45"/>
          <p:cNvSpPr/>
          <p:nvPr/>
        </p:nvSpPr>
        <p:spPr>
          <a:xfrm>
            <a:off x="12442775" y="5730180"/>
            <a:ext cx="2136725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800" kern="0" spc="108" dirty="0">
                <a:solidFill>
                  <a:srgbClr val="8686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주문</a:t>
            </a:r>
            <a:endParaRPr lang="en-US" sz="1800" dirty="0"/>
          </a:p>
        </p:txBody>
      </p:sp>
      <p:sp>
        <p:nvSpPr>
          <p:cNvPr id="48" name="Text 46"/>
          <p:cNvSpPr/>
          <p:nvPr/>
        </p:nvSpPr>
        <p:spPr>
          <a:xfrm>
            <a:off x="12442775" y="6101655"/>
            <a:ext cx="2136725" cy="4762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2400" b="1" kern="0" spc="-12" dirty="0">
                <a:solidFill>
                  <a:srgbClr val="1D1D1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15건</a:t>
            </a:r>
            <a:endParaRPr lang="en-US" sz="2400" dirty="0"/>
          </a:p>
        </p:txBody>
      </p:sp>
      <p:sp>
        <p:nvSpPr>
          <p:cNvPr id="49" name="Text 47"/>
          <p:cNvSpPr/>
          <p:nvPr/>
        </p:nvSpPr>
        <p:spPr>
          <a:xfrm>
            <a:off x="12442775" y="6577905"/>
            <a:ext cx="2136725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800" kern="0" spc="-12" dirty="0">
                <a:solidFill>
                  <a:srgbClr val="1D6F42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+3건</a:t>
            </a:r>
            <a:endParaRPr lang="en-US" sz="1800" dirty="0"/>
          </a:p>
        </p:txBody>
      </p:sp>
      <p:sp>
        <p:nvSpPr>
          <p:cNvPr id="50" name="Text 48"/>
          <p:cNvSpPr/>
          <p:nvPr/>
        </p:nvSpPr>
        <p:spPr>
          <a:xfrm>
            <a:off x="14655701" y="5730180"/>
            <a:ext cx="2136874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800" kern="0" spc="108" dirty="0">
                <a:solidFill>
                  <a:srgbClr val="8686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매출</a:t>
            </a:r>
            <a:endParaRPr lang="en-US" sz="1800" dirty="0"/>
          </a:p>
        </p:txBody>
      </p:sp>
      <p:sp>
        <p:nvSpPr>
          <p:cNvPr id="51" name="Text 49"/>
          <p:cNvSpPr/>
          <p:nvPr/>
        </p:nvSpPr>
        <p:spPr>
          <a:xfrm>
            <a:off x="14655701" y="6101655"/>
            <a:ext cx="2136874" cy="4762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2400" b="1" kern="0" spc="-12" dirty="0">
                <a:solidFill>
                  <a:srgbClr val="1D1D1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225,000원</a:t>
            </a:r>
            <a:endParaRPr lang="en-US" sz="2400" dirty="0"/>
          </a:p>
        </p:txBody>
      </p:sp>
      <p:sp>
        <p:nvSpPr>
          <p:cNvPr id="52" name="Text 50"/>
          <p:cNvSpPr/>
          <p:nvPr/>
        </p:nvSpPr>
        <p:spPr>
          <a:xfrm>
            <a:off x="14655701" y="6577905"/>
            <a:ext cx="2136874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800" kern="0" spc="-12" dirty="0">
                <a:solidFill>
                  <a:srgbClr val="1D6F42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+45,000원</a:t>
            </a:r>
            <a:endParaRPr lang="en-US" sz="1800" dirty="0"/>
          </a:p>
        </p:txBody>
      </p:sp>
      <p:sp>
        <p:nvSpPr>
          <p:cNvPr id="53" name="Text 51"/>
          <p:cNvSpPr/>
          <p:nvPr/>
        </p:nvSpPr>
        <p:spPr>
          <a:xfrm>
            <a:off x="12442775" y="7139880"/>
            <a:ext cx="2136725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800" kern="0" spc="108" dirty="0">
                <a:solidFill>
                  <a:srgbClr val="8686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쿠폰</a:t>
            </a:r>
            <a:endParaRPr lang="en-US" sz="1800" dirty="0"/>
          </a:p>
        </p:txBody>
      </p:sp>
      <p:sp>
        <p:nvSpPr>
          <p:cNvPr id="54" name="Text 52"/>
          <p:cNvSpPr/>
          <p:nvPr/>
        </p:nvSpPr>
        <p:spPr>
          <a:xfrm>
            <a:off x="12442775" y="7511355"/>
            <a:ext cx="2136725" cy="4762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2400" b="1" kern="0" spc="-12" dirty="0">
                <a:solidFill>
                  <a:srgbClr val="1D1D1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3건</a:t>
            </a:r>
            <a:endParaRPr lang="en-US" sz="2400" dirty="0"/>
          </a:p>
        </p:txBody>
      </p:sp>
      <p:sp>
        <p:nvSpPr>
          <p:cNvPr id="55" name="Text 53"/>
          <p:cNvSpPr/>
          <p:nvPr/>
        </p:nvSpPr>
        <p:spPr>
          <a:xfrm>
            <a:off x="12442775" y="7987605"/>
            <a:ext cx="2136725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800" kern="0" spc="-12" dirty="0">
                <a:solidFill>
                  <a:srgbClr val="1D6F42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+1건</a:t>
            </a:r>
            <a:endParaRPr lang="en-US" sz="1800" dirty="0"/>
          </a:p>
        </p:txBody>
      </p:sp>
      <p:sp>
        <p:nvSpPr>
          <p:cNvPr id="56" name="Text 54"/>
          <p:cNvSpPr/>
          <p:nvPr/>
        </p:nvSpPr>
        <p:spPr>
          <a:xfrm>
            <a:off x="14655701" y="7139880"/>
            <a:ext cx="2136874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800" kern="0" spc="108" dirty="0">
                <a:solidFill>
                  <a:srgbClr val="8686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점유율</a:t>
            </a:r>
            <a:endParaRPr lang="en-US" sz="1800" dirty="0"/>
          </a:p>
        </p:txBody>
      </p:sp>
      <p:sp>
        <p:nvSpPr>
          <p:cNvPr id="57" name="Text 55"/>
          <p:cNvSpPr/>
          <p:nvPr/>
        </p:nvSpPr>
        <p:spPr>
          <a:xfrm>
            <a:off x="14655701" y="7511355"/>
            <a:ext cx="2136874" cy="4095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400" b="1" kern="0" spc="-12" dirty="0">
                <a:solidFill>
                  <a:srgbClr val="1D1D1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6.5%</a:t>
            </a:r>
            <a:endParaRPr lang="en-US" sz="2400" dirty="0"/>
          </a:p>
        </p:txBody>
      </p:sp>
      <p:sp>
        <p:nvSpPr>
          <p:cNvPr id="58" name="Text 56"/>
          <p:cNvSpPr/>
          <p:nvPr/>
        </p:nvSpPr>
        <p:spPr>
          <a:xfrm>
            <a:off x="14655701" y="7920930"/>
            <a:ext cx="2136874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kern="0" spc="-12" dirty="0">
                <a:solidFill>
                  <a:srgbClr val="1D6F42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+1.0p</a:t>
            </a:r>
            <a:endParaRPr lang="en-US" sz="1800" dirty="0"/>
          </a:p>
        </p:txBody>
      </p:sp>
      <p:sp>
        <p:nvSpPr>
          <p:cNvPr id="59" name="Shape 57"/>
          <p:cNvSpPr/>
          <p:nvPr/>
        </p:nvSpPr>
        <p:spPr>
          <a:xfrm>
            <a:off x="1143000" y="9634538"/>
            <a:ext cx="133350" cy="133350"/>
          </a:xfrm>
          <a:prstGeom prst="ellipse">
            <a:avLst/>
          </a:prstGeom>
          <a:solidFill>
            <a:srgbClr val="FF8A3D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60" name="Text 58"/>
          <p:cNvSpPr/>
          <p:nvPr/>
        </p:nvSpPr>
        <p:spPr>
          <a:xfrm>
            <a:off x="1390650" y="9582150"/>
            <a:ext cx="2319635" cy="31432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/>
          </a:bodyPr>
          <a:lstStyle/>
          <a:p>
            <a:pPr marL="0" indent="0" algn="l">
              <a:buNone/>
            </a:pPr>
            <a:r>
              <a:rPr lang="en-US" sz="1800" b="1" kern="0" spc="36" dirty="0">
                <a:solidFill>
                  <a:srgbClr val="1D1D1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굽네치킨 홍대점 · W17</a:t>
            </a:r>
            <a:endParaRPr lang="en-US" sz="1800" dirty="0"/>
          </a:p>
        </p:txBody>
      </p:sp>
      <p:sp>
        <p:nvSpPr>
          <p:cNvPr id="61" name="Text 59"/>
          <p:cNvSpPr/>
          <p:nvPr/>
        </p:nvSpPr>
        <p:spPr>
          <a:xfrm>
            <a:off x="16347430" y="9563100"/>
            <a:ext cx="873770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kern="0" spc="36" dirty="0">
                <a:solidFill>
                  <a:srgbClr val="8686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03 / 07</a:t>
            </a:r>
            <a:endParaRPr lang="en-US" sz="1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3000" y="952500"/>
            <a:ext cx="16482060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950" b="1" kern="0" spc="351" dirty="0">
                <a:solidFill>
                  <a:srgbClr val="6E6E73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CHANNEL SHARE</a:t>
            </a:r>
            <a:endParaRPr lang="en-US" sz="1950" dirty="0"/>
          </a:p>
        </p:txBody>
      </p:sp>
      <p:sp>
        <p:nvSpPr>
          <p:cNvPr id="3" name="Text 1"/>
          <p:cNvSpPr/>
          <p:nvPr/>
        </p:nvSpPr>
        <p:spPr>
          <a:xfrm>
            <a:off x="1143000" y="1552575"/>
            <a:ext cx="16482060" cy="75813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5400" b="1" kern="0" spc="-108" dirty="0">
                <a:solidFill>
                  <a:srgbClr val="1D1D1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플랫폼 점유율 변화</a:t>
            </a:r>
            <a:endParaRPr lang="en-US" sz="540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3069878"/>
            <a:ext cx="6096000" cy="6096000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9525000" y="5074890"/>
            <a:ext cx="7620000" cy="9525"/>
          </a:xfrm>
          <a:prstGeom prst="rect">
            <a:avLst/>
          </a:prstGeom>
          <a:solidFill>
            <a:srgbClr val="D2D2D7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6" name="Shape 3"/>
          <p:cNvSpPr/>
          <p:nvPr/>
        </p:nvSpPr>
        <p:spPr>
          <a:xfrm>
            <a:off x="9525000" y="4193828"/>
            <a:ext cx="228600" cy="228600"/>
          </a:xfrm>
          <a:prstGeom prst="roundRect">
            <a:avLst>
              <a:gd name="adj" fmla="val 25000"/>
            </a:avLst>
          </a:prstGeom>
          <a:solidFill>
            <a:srgbClr val="2AC1BC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7" name="Text 4"/>
          <p:cNvSpPr/>
          <p:nvPr/>
        </p:nvSpPr>
        <p:spPr>
          <a:xfrm>
            <a:off x="10325100" y="3893790"/>
            <a:ext cx="5462595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2700" b="1" kern="0" spc="-12" dirty="0">
                <a:solidFill>
                  <a:srgbClr val="1D1D1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배달의민족</a:t>
            </a:r>
            <a:endParaRPr lang="en-US" sz="2700" dirty="0"/>
          </a:p>
        </p:txBody>
      </p:sp>
      <p:sp>
        <p:nvSpPr>
          <p:cNvPr id="8" name="Text 5"/>
          <p:cNvSpPr/>
          <p:nvPr/>
        </p:nvSpPr>
        <p:spPr>
          <a:xfrm>
            <a:off x="10325100" y="4389090"/>
            <a:ext cx="5462595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800" kern="0" spc="-12" dirty="0">
                <a:solidFill>
                  <a:srgbClr val="8686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W16 55.3% → W17</a:t>
            </a:r>
            <a:endParaRPr lang="en-US" sz="1800" dirty="0"/>
          </a:p>
        </p:txBody>
      </p:sp>
      <p:sp>
        <p:nvSpPr>
          <p:cNvPr id="9" name="Text 6"/>
          <p:cNvSpPr/>
          <p:nvPr/>
        </p:nvSpPr>
        <p:spPr>
          <a:xfrm>
            <a:off x="15819090" y="3808065"/>
            <a:ext cx="1325910" cy="685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r">
              <a:buNone/>
            </a:pPr>
            <a:r>
              <a:rPr lang="en-US" sz="4200" b="1" kern="0" spc="-84" dirty="0">
                <a:solidFill>
                  <a:srgbClr val="1D1D1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58.7</a:t>
            </a:r>
            <a:r>
              <a:rPr lang="en-US" sz="2400" b="1" kern="0" spc="-84" dirty="0">
                <a:solidFill>
                  <a:srgbClr val="86868B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%</a:t>
            </a:r>
            <a:endParaRPr lang="en-US" sz="4200" dirty="0"/>
          </a:p>
        </p:txBody>
      </p:sp>
      <p:sp>
        <p:nvSpPr>
          <p:cNvPr id="10" name="Text 7"/>
          <p:cNvSpPr/>
          <p:nvPr/>
        </p:nvSpPr>
        <p:spPr>
          <a:xfrm>
            <a:off x="15819090" y="4512915"/>
            <a:ext cx="1325910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r">
              <a:buNone/>
            </a:pPr>
            <a:r>
              <a:rPr lang="en-US" sz="1950" b="1" kern="0" spc="-12" dirty="0">
                <a:solidFill>
                  <a:srgbClr val="1D6F42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↑ +3.4%p</a:t>
            </a:r>
            <a:endParaRPr lang="en-US" sz="1950" dirty="0"/>
          </a:p>
        </p:txBody>
      </p:sp>
      <p:sp>
        <p:nvSpPr>
          <p:cNvPr id="11" name="Shape 8"/>
          <p:cNvSpPr/>
          <p:nvPr/>
        </p:nvSpPr>
        <p:spPr>
          <a:xfrm>
            <a:off x="9525000" y="6884640"/>
            <a:ext cx="7620000" cy="9525"/>
          </a:xfrm>
          <a:prstGeom prst="rect">
            <a:avLst/>
          </a:prstGeom>
          <a:solidFill>
            <a:srgbClr val="D2D2D7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2" name="Shape 9"/>
          <p:cNvSpPr/>
          <p:nvPr/>
        </p:nvSpPr>
        <p:spPr>
          <a:xfrm>
            <a:off x="9525000" y="6003578"/>
            <a:ext cx="228600" cy="228600"/>
          </a:xfrm>
          <a:prstGeom prst="roundRect">
            <a:avLst>
              <a:gd name="adj" fmla="val 25000"/>
            </a:avLst>
          </a:prstGeom>
          <a:solidFill>
            <a:srgbClr val="FF5A3C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3" name="Text 10"/>
          <p:cNvSpPr/>
          <p:nvPr/>
        </p:nvSpPr>
        <p:spPr>
          <a:xfrm>
            <a:off x="10325100" y="5703540"/>
            <a:ext cx="5404497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2700" b="1" kern="0" spc="-12" dirty="0">
                <a:solidFill>
                  <a:srgbClr val="1D1D1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쿠팡이츠</a:t>
            </a:r>
            <a:endParaRPr lang="en-US" sz="2700" dirty="0"/>
          </a:p>
        </p:txBody>
      </p:sp>
      <p:sp>
        <p:nvSpPr>
          <p:cNvPr id="14" name="Text 11"/>
          <p:cNvSpPr/>
          <p:nvPr/>
        </p:nvSpPr>
        <p:spPr>
          <a:xfrm>
            <a:off x="10325100" y="6198840"/>
            <a:ext cx="5404497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800" kern="0" spc="-12" dirty="0">
                <a:solidFill>
                  <a:srgbClr val="8686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W16 39.2% → W17</a:t>
            </a:r>
            <a:endParaRPr lang="en-US" sz="1800" dirty="0"/>
          </a:p>
        </p:txBody>
      </p:sp>
      <p:sp>
        <p:nvSpPr>
          <p:cNvPr id="15" name="Text 12"/>
          <p:cNvSpPr/>
          <p:nvPr/>
        </p:nvSpPr>
        <p:spPr>
          <a:xfrm>
            <a:off x="15762684" y="5617815"/>
            <a:ext cx="1382316" cy="685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r">
              <a:buNone/>
            </a:pPr>
            <a:r>
              <a:rPr lang="en-US" sz="4200" b="1" kern="0" spc="-84" dirty="0">
                <a:solidFill>
                  <a:srgbClr val="1D1D1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34.8</a:t>
            </a:r>
            <a:r>
              <a:rPr lang="en-US" sz="2400" b="1" kern="0" spc="-84" dirty="0">
                <a:solidFill>
                  <a:srgbClr val="86868B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%</a:t>
            </a:r>
            <a:endParaRPr lang="en-US" sz="4200" dirty="0"/>
          </a:p>
        </p:txBody>
      </p:sp>
      <p:sp>
        <p:nvSpPr>
          <p:cNvPr id="16" name="Text 13"/>
          <p:cNvSpPr/>
          <p:nvPr/>
        </p:nvSpPr>
        <p:spPr>
          <a:xfrm>
            <a:off x="15762684" y="6322665"/>
            <a:ext cx="1382316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r">
              <a:buNone/>
            </a:pPr>
            <a:r>
              <a:rPr lang="en-US" sz="1950" b="1" kern="0" spc="-12" dirty="0">
                <a:solidFill>
                  <a:srgbClr val="B42318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↓ −4.4%p</a:t>
            </a:r>
            <a:endParaRPr lang="en-US" sz="1950" dirty="0"/>
          </a:p>
        </p:txBody>
      </p:sp>
      <p:sp>
        <p:nvSpPr>
          <p:cNvPr id="17" name="Shape 14"/>
          <p:cNvSpPr/>
          <p:nvPr/>
        </p:nvSpPr>
        <p:spPr>
          <a:xfrm>
            <a:off x="9525000" y="7813328"/>
            <a:ext cx="228600" cy="228600"/>
          </a:xfrm>
          <a:prstGeom prst="roundRect">
            <a:avLst>
              <a:gd name="adj" fmla="val 25000"/>
            </a:avLst>
          </a:prstGeom>
          <a:solidFill>
            <a:srgbClr val="FF0033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8" name="Text 15"/>
          <p:cNvSpPr/>
          <p:nvPr/>
        </p:nvSpPr>
        <p:spPr>
          <a:xfrm>
            <a:off x="10325100" y="7513290"/>
            <a:ext cx="5535869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2700" b="1" kern="0" spc="-12" dirty="0">
                <a:solidFill>
                  <a:srgbClr val="1D1D1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요기요</a:t>
            </a:r>
            <a:endParaRPr lang="en-US" sz="2700" dirty="0"/>
          </a:p>
        </p:txBody>
      </p:sp>
      <p:sp>
        <p:nvSpPr>
          <p:cNvPr id="19" name="Text 16"/>
          <p:cNvSpPr/>
          <p:nvPr/>
        </p:nvSpPr>
        <p:spPr>
          <a:xfrm>
            <a:off x="10325100" y="8008590"/>
            <a:ext cx="5535869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800" kern="0" spc="-12" dirty="0">
                <a:solidFill>
                  <a:srgbClr val="8686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W16 5.5% → W17</a:t>
            </a:r>
            <a:endParaRPr lang="en-US" sz="1800" dirty="0"/>
          </a:p>
        </p:txBody>
      </p:sp>
      <p:sp>
        <p:nvSpPr>
          <p:cNvPr id="20" name="Text 17"/>
          <p:cNvSpPr/>
          <p:nvPr/>
        </p:nvSpPr>
        <p:spPr>
          <a:xfrm>
            <a:off x="15890230" y="7427565"/>
            <a:ext cx="1254770" cy="685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r">
              <a:buNone/>
            </a:pPr>
            <a:r>
              <a:rPr lang="en-US" sz="4200" b="1" kern="0" spc="-84" dirty="0">
                <a:solidFill>
                  <a:srgbClr val="1D1D1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6.5</a:t>
            </a:r>
            <a:r>
              <a:rPr lang="en-US" sz="2400" b="1" kern="0" spc="-84" dirty="0">
                <a:solidFill>
                  <a:srgbClr val="86868B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%</a:t>
            </a:r>
            <a:endParaRPr lang="en-US" sz="4200" dirty="0"/>
          </a:p>
        </p:txBody>
      </p:sp>
      <p:sp>
        <p:nvSpPr>
          <p:cNvPr id="21" name="Text 18"/>
          <p:cNvSpPr/>
          <p:nvPr/>
        </p:nvSpPr>
        <p:spPr>
          <a:xfrm>
            <a:off x="15890230" y="8132415"/>
            <a:ext cx="1254770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r">
              <a:buNone/>
            </a:pPr>
            <a:r>
              <a:rPr lang="en-US" sz="1950" b="1" kern="0" spc="-12" dirty="0">
                <a:solidFill>
                  <a:srgbClr val="1D6F42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↑ +1.0%p</a:t>
            </a:r>
            <a:endParaRPr lang="en-US" sz="1950" dirty="0"/>
          </a:p>
        </p:txBody>
      </p:sp>
      <p:sp>
        <p:nvSpPr>
          <p:cNvPr id="22" name="Shape 19"/>
          <p:cNvSpPr/>
          <p:nvPr/>
        </p:nvSpPr>
        <p:spPr>
          <a:xfrm>
            <a:off x="1143000" y="9634538"/>
            <a:ext cx="133350" cy="133350"/>
          </a:xfrm>
          <a:prstGeom prst="ellipse">
            <a:avLst/>
          </a:prstGeom>
          <a:solidFill>
            <a:srgbClr val="FF8A3D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23" name="Text 20"/>
          <p:cNvSpPr/>
          <p:nvPr/>
        </p:nvSpPr>
        <p:spPr>
          <a:xfrm>
            <a:off x="1390650" y="9582150"/>
            <a:ext cx="2319635" cy="31432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/>
          </a:bodyPr>
          <a:lstStyle/>
          <a:p>
            <a:pPr marL="0" indent="0" algn="l">
              <a:buNone/>
            </a:pPr>
            <a:r>
              <a:rPr lang="en-US" sz="1800" b="1" kern="0" spc="36" dirty="0">
                <a:solidFill>
                  <a:srgbClr val="1D1D1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굽네치킨 홍대점 · W17</a:t>
            </a:r>
            <a:endParaRPr lang="en-US" sz="1800" dirty="0"/>
          </a:p>
        </p:txBody>
      </p:sp>
      <p:sp>
        <p:nvSpPr>
          <p:cNvPr id="24" name="Text 21"/>
          <p:cNvSpPr/>
          <p:nvPr/>
        </p:nvSpPr>
        <p:spPr>
          <a:xfrm>
            <a:off x="16340882" y="9563100"/>
            <a:ext cx="880318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kern="0" spc="36" dirty="0">
                <a:solidFill>
                  <a:srgbClr val="8686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04 / 07</a:t>
            </a:r>
            <a:endParaRPr lang="en-US" sz="1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5F5F7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3" name="Text 1"/>
          <p:cNvSpPr/>
          <p:nvPr/>
        </p:nvSpPr>
        <p:spPr>
          <a:xfrm>
            <a:off x="1143000" y="952500"/>
            <a:ext cx="16482060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950" b="1" kern="0" spc="351" dirty="0">
                <a:solidFill>
                  <a:srgbClr val="6E6E73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INSIGHT</a:t>
            </a:r>
            <a:endParaRPr lang="en-US" sz="1950" dirty="0"/>
          </a:p>
        </p:txBody>
      </p:sp>
      <p:sp>
        <p:nvSpPr>
          <p:cNvPr id="4" name="Text 2"/>
          <p:cNvSpPr/>
          <p:nvPr/>
        </p:nvSpPr>
        <p:spPr>
          <a:xfrm>
            <a:off x="1143000" y="1552575"/>
            <a:ext cx="16482060" cy="75813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5400" b="1" kern="0" spc="-108" dirty="0">
                <a:solidFill>
                  <a:srgbClr val="1D1D1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긍정 신호와 주의 신호</a:t>
            </a:r>
            <a:endParaRPr lang="en-US" sz="5400" dirty="0"/>
          </a:p>
        </p:txBody>
      </p:sp>
      <p:sp>
        <p:nvSpPr>
          <p:cNvPr id="5" name="Shape 3"/>
          <p:cNvSpPr/>
          <p:nvPr/>
        </p:nvSpPr>
        <p:spPr>
          <a:xfrm>
            <a:off x="1143000" y="2806005"/>
            <a:ext cx="7829550" cy="6623745"/>
          </a:xfrm>
          <a:prstGeom prst="roundRect">
            <a:avLst>
              <a:gd name="adj" fmla="val 4026"/>
            </a:avLst>
          </a:prstGeom>
          <a:solidFill>
            <a:srgbClr val="F3F8F4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6" name="Shape 4"/>
          <p:cNvSpPr/>
          <p:nvPr/>
        </p:nvSpPr>
        <p:spPr>
          <a:xfrm>
            <a:off x="1638300" y="3339405"/>
            <a:ext cx="1476226" cy="561975"/>
          </a:xfrm>
          <a:prstGeom prst="roundRect">
            <a:avLst>
              <a:gd name="adj" fmla="val 50000"/>
            </a:avLst>
          </a:prstGeom>
          <a:solidFill>
            <a:srgbClr val="1D6F42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7" name="Text 5"/>
          <p:cNvSpPr/>
          <p:nvPr/>
        </p:nvSpPr>
        <p:spPr>
          <a:xfrm>
            <a:off x="1828800" y="3453705"/>
            <a:ext cx="1171426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/>
          </a:bodyPr>
          <a:lstStyle/>
          <a:p>
            <a:pPr marL="0" indent="0" algn="l">
              <a:buNone/>
            </a:pPr>
            <a:r>
              <a:rPr lang="en-US" sz="1800" b="1" kern="0" spc="324" dirty="0">
                <a:solidFill>
                  <a:srgbClr val="FFFFF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긍정 신호</a:t>
            </a:r>
            <a:endParaRPr lang="en-US" sz="1800" dirty="0"/>
          </a:p>
        </p:txBody>
      </p:sp>
      <p:sp>
        <p:nvSpPr>
          <p:cNvPr id="8" name="Text 6"/>
          <p:cNvSpPr/>
          <p:nvPr/>
        </p:nvSpPr>
        <p:spPr>
          <a:xfrm>
            <a:off x="1638300" y="4206180"/>
            <a:ext cx="7044119" cy="6247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4200" b="1" kern="0" spc="-84" dirty="0">
                <a:solidFill>
                  <a:srgbClr val="1D1D1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성장은 배민이 만들었다.</a:t>
            </a:r>
            <a:endParaRPr lang="en-US" sz="4200" dirty="0"/>
          </a:p>
        </p:txBody>
      </p:sp>
      <p:sp>
        <p:nvSpPr>
          <p:cNvPr id="9" name="Text 7"/>
          <p:cNvSpPr/>
          <p:nvPr/>
        </p:nvSpPr>
        <p:spPr>
          <a:xfrm>
            <a:off x="1638300" y="5059561"/>
            <a:ext cx="7044119" cy="46479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10000"/>
          </a:bodyPr>
          <a:lstStyle/>
          <a:p>
            <a:pPr marL="0" indent="0" algn="l">
              <a:lnSpc>
                <a:spcPct val="140000"/>
              </a:lnSpc>
              <a:buNone/>
            </a:pPr>
            <a:r>
              <a:rPr lang="en-US" sz="2400" b="1" kern="0" spc="-24" dirty="0">
                <a:solidFill>
                  <a:srgbClr val="1D1D1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배민 +12.5% 성장</a:t>
            </a:r>
            <a:endParaRPr lang="en-US" sz="2400" dirty="0"/>
          </a:p>
        </p:txBody>
      </p:sp>
      <p:sp>
        <p:nvSpPr>
          <p:cNvPr id="10" name="Text 8"/>
          <p:cNvSpPr/>
          <p:nvPr/>
        </p:nvSpPr>
        <p:spPr>
          <a:xfrm>
            <a:off x="1638300" y="5581501"/>
            <a:ext cx="6957661" cy="73521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 lnSpcReduction="10000"/>
          </a:bodyPr>
          <a:lstStyle/>
          <a:p>
            <a:pPr marL="0" indent="0" algn="l">
              <a:lnSpc>
                <a:spcPct val="140000"/>
              </a:lnSpc>
              <a:buNone/>
            </a:pPr>
            <a:r>
              <a:rPr lang="en-US" sz="2100" kern="0" spc="-12" dirty="0">
                <a:solidFill>
                  <a:srgbClr val="1D1D1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주문 135건 · 매출 2,025,000원으로 광고와 상위 노출 효과가 그대로 매출에 반영됨.</a:t>
            </a:r>
            <a:endParaRPr lang="en-US" sz="2100" dirty="0"/>
          </a:p>
        </p:txBody>
      </p:sp>
      <p:sp>
        <p:nvSpPr>
          <p:cNvPr id="11" name="Text 9"/>
          <p:cNvSpPr/>
          <p:nvPr/>
        </p:nvSpPr>
        <p:spPr>
          <a:xfrm>
            <a:off x="1638300" y="6575673"/>
            <a:ext cx="7044119" cy="46479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10000"/>
          </a:bodyPr>
          <a:lstStyle/>
          <a:p>
            <a:pPr marL="0" indent="0" algn="l">
              <a:lnSpc>
                <a:spcPct val="140000"/>
              </a:lnSpc>
              <a:buNone/>
            </a:pPr>
            <a:r>
              <a:rPr lang="en-US" sz="2400" b="1" kern="0" spc="-24" dirty="0">
                <a:solidFill>
                  <a:srgbClr val="1D1D1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요기요 3주 연속 우상향</a:t>
            </a:r>
            <a:endParaRPr lang="en-US" sz="2400" dirty="0"/>
          </a:p>
        </p:txBody>
      </p:sp>
      <p:sp>
        <p:nvSpPr>
          <p:cNvPr id="12" name="Text 10"/>
          <p:cNvSpPr/>
          <p:nvPr/>
        </p:nvSpPr>
        <p:spPr>
          <a:xfrm>
            <a:off x="1638300" y="7097613"/>
            <a:ext cx="6799616" cy="73521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 lnSpcReduction="10000"/>
          </a:bodyPr>
          <a:lstStyle/>
          <a:p>
            <a:pPr marL="0" indent="0" algn="l">
              <a:lnSpc>
                <a:spcPct val="140000"/>
              </a:lnSpc>
              <a:buNone/>
            </a:pPr>
            <a:r>
              <a:rPr lang="en-US" sz="2100" kern="0" spc="-12" dirty="0">
                <a:solidFill>
                  <a:srgbClr val="1D1D1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규모는 작지만 주문 +25%로 가장 가파른 성장. 신규 유입 채널로 가능성 있음.</a:t>
            </a:r>
            <a:endParaRPr lang="en-US" sz="2100" dirty="0"/>
          </a:p>
        </p:txBody>
      </p:sp>
      <p:sp>
        <p:nvSpPr>
          <p:cNvPr id="13" name="Shape 11"/>
          <p:cNvSpPr/>
          <p:nvPr/>
        </p:nvSpPr>
        <p:spPr>
          <a:xfrm>
            <a:off x="9315450" y="2806005"/>
            <a:ext cx="7829550" cy="6623745"/>
          </a:xfrm>
          <a:prstGeom prst="roundRect">
            <a:avLst>
              <a:gd name="adj" fmla="val 4026"/>
            </a:avLst>
          </a:prstGeom>
          <a:solidFill>
            <a:srgbClr val="0B0B0C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4" name="Shape 12"/>
          <p:cNvSpPr/>
          <p:nvPr/>
        </p:nvSpPr>
        <p:spPr>
          <a:xfrm>
            <a:off x="9810750" y="3339405"/>
            <a:ext cx="1476226" cy="561975"/>
          </a:xfrm>
          <a:prstGeom prst="roundRect">
            <a:avLst>
              <a:gd name="adj" fmla="val 50000"/>
            </a:avLst>
          </a:prstGeom>
          <a:solidFill>
            <a:srgbClr val="E23E1E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5" name="Text 13"/>
          <p:cNvSpPr/>
          <p:nvPr/>
        </p:nvSpPr>
        <p:spPr>
          <a:xfrm>
            <a:off x="10001250" y="3453705"/>
            <a:ext cx="1171426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/>
          </a:bodyPr>
          <a:lstStyle/>
          <a:p>
            <a:pPr marL="0" indent="0" algn="l">
              <a:buNone/>
            </a:pPr>
            <a:r>
              <a:rPr lang="en-US" sz="1800" b="1" kern="0" spc="324" dirty="0">
                <a:solidFill>
                  <a:srgbClr val="FFFFF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주의 신호</a:t>
            </a:r>
            <a:endParaRPr lang="en-US" sz="1800" dirty="0"/>
          </a:p>
        </p:txBody>
      </p:sp>
      <p:sp>
        <p:nvSpPr>
          <p:cNvPr id="16" name="Text 14"/>
          <p:cNvSpPr/>
          <p:nvPr/>
        </p:nvSpPr>
        <p:spPr>
          <a:xfrm>
            <a:off x="9810750" y="4206180"/>
            <a:ext cx="7044119" cy="6247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4200" b="1" kern="0" spc="-84" dirty="0">
                <a:solidFill>
                  <a:srgbClr val="F5F5F7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쿠팡이츠와 쿠폰 의존도.</a:t>
            </a:r>
            <a:endParaRPr lang="en-US" sz="4200" dirty="0"/>
          </a:p>
        </p:txBody>
      </p:sp>
      <p:sp>
        <p:nvSpPr>
          <p:cNvPr id="17" name="Text 15"/>
          <p:cNvSpPr/>
          <p:nvPr/>
        </p:nvSpPr>
        <p:spPr>
          <a:xfrm>
            <a:off x="9810750" y="5059561"/>
            <a:ext cx="7044119" cy="46479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10000"/>
          </a:bodyPr>
          <a:lstStyle/>
          <a:p>
            <a:pPr marL="0" indent="0" algn="l">
              <a:lnSpc>
                <a:spcPct val="140000"/>
              </a:lnSpc>
              <a:buNone/>
            </a:pPr>
            <a:r>
              <a:rPr lang="en-US" sz="2400" b="1" kern="0" spc="-24" dirty="0">
                <a:solidFill>
                  <a:srgbClr val="FFFFF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쿠팡이츠 −5.9%</a:t>
            </a:r>
            <a:endParaRPr lang="en-US" sz="2400" dirty="0"/>
          </a:p>
        </p:txBody>
      </p:sp>
      <p:sp>
        <p:nvSpPr>
          <p:cNvPr id="18" name="Text 16"/>
          <p:cNvSpPr/>
          <p:nvPr/>
        </p:nvSpPr>
        <p:spPr>
          <a:xfrm>
            <a:off x="9810750" y="5581501"/>
            <a:ext cx="6963946" cy="73521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 lnSpcReduction="10000"/>
          </a:bodyPr>
          <a:lstStyle/>
          <a:p>
            <a:pPr marL="0" indent="0" algn="l">
              <a:lnSpc>
                <a:spcPct val="140000"/>
              </a:lnSpc>
              <a:buNone/>
            </a:pPr>
            <a:r>
              <a:rPr lang="en-US" sz="2100" kern="0" spc="-12" dirty="0">
                <a:solidFill>
                  <a:srgbClr val="D2D2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경쟁사 프로모션·노출 변동의 영향이 의심됨. 광고비 효율 점검 필요.</a:t>
            </a:r>
            <a:endParaRPr lang="en-US" sz="2100" dirty="0"/>
          </a:p>
        </p:txBody>
      </p:sp>
      <p:sp>
        <p:nvSpPr>
          <p:cNvPr id="19" name="Text 17"/>
          <p:cNvSpPr/>
          <p:nvPr/>
        </p:nvSpPr>
        <p:spPr>
          <a:xfrm>
            <a:off x="9810750" y="6575673"/>
            <a:ext cx="7044119" cy="46479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10000"/>
          </a:bodyPr>
          <a:lstStyle/>
          <a:p>
            <a:pPr marL="0" indent="0" algn="l">
              <a:lnSpc>
                <a:spcPct val="140000"/>
              </a:lnSpc>
              <a:buNone/>
            </a:pPr>
            <a:r>
              <a:rPr lang="en-US" sz="2400" b="1" kern="0" spc="-24" dirty="0">
                <a:solidFill>
                  <a:srgbClr val="FFFFF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쿠폰 사용률 12.4% → 15.2%</a:t>
            </a:r>
            <a:endParaRPr lang="en-US" sz="2400" dirty="0"/>
          </a:p>
        </p:txBody>
      </p:sp>
      <p:sp>
        <p:nvSpPr>
          <p:cNvPr id="20" name="Text 18"/>
          <p:cNvSpPr/>
          <p:nvPr/>
        </p:nvSpPr>
        <p:spPr>
          <a:xfrm>
            <a:off x="9810750" y="7097613"/>
            <a:ext cx="6942639" cy="73521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 lnSpcReduction="10000"/>
          </a:bodyPr>
          <a:lstStyle/>
          <a:p>
            <a:pPr marL="0" indent="0" algn="l">
              <a:lnSpc>
                <a:spcPct val="140000"/>
              </a:lnSpc>
              <a:buNone/>
            </a:pPr>
            <a:r>
              <a:rPr lang="en-US" sz="2100" kern="0" spc="-12" dirty="0">
                <a:solidFill>
                  <a:srgbClr val="D2D2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주문 1건당 쿠폰 의존도가 높아짐. 실수익(순이익) 기준으로 재평가 필요.</a:t>
            </a:r>
            <a:endParaRPr lang="en-US" sz="2100" dirty="0"/>
          </a:p>
        </p:txBody>
      </p:sp>
      <p:sp>
        <p:nvSpPr>
          <p:cNvPr id="21" name="Shape 19"/>
          <p:cNvSpPr/>
          <p:nvPr/>
        </p:nvSpPr>
        <p:spPr>
          <a:xfrm>
            <a:off x="1143000" y="9634538"/>
            <a:ext cx="133350" cy="133350"/>
          </a:xfrm>
          <a:prstGeom prst="ellipse">
            <a:avLst/>
          </a:prstGeom>
          <a:solidFill>
            <a:srgbClr val="FF8A3D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22" name="Text 20"/>
          <p:cNvSpPr/>
          <p:nvPr/>
        </p:nvSpPr>
        <p:spPr>
          <a:xfrm>
            <a:off x="1390650" y="9582150"/>
            <a:ext cx="2319635" cy="31432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/>
          </a:bodyPr>
          <a:lstStyle/>
          <a:p>
            <a:pPr marL="0" indent="0" algn="l">
              <a:buNone/>
            </a:pPr>
            <a:r>
              <a:rPr lang="en-US" sz="1800" b="1" kern="0" spc="36" dirty="0">
                <a:solidFill>
                  <a:srgbClr val="1D1D1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굽네치킨 홍대점 · W17</a:t>
            </a:r>
            <a:endParaRPr lang="en-US" sz="1800" dirty="0"/>
          </a:p>
        </p:txBody>
      </p:sp>
      <p:sp>
        <p:nvSpPr>
          <p:cNvPr id="23" name="Text 21"/>
          <p:cNvSpPr/>
          <p:nvPr/>
        </p:nvSpPr>
        <p:spPr>
          <a:xfrm>
            <a:off x="16352937" y="9563100"/>
            <a:ext cx="868263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kern="0" spc="36" dirty="0">
                <a:solidFill>
                  <a:srgbClr val="8686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05 / 07</a:t>
            </a:r>
            <a:endParaRPr lang="en-US" sz="1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43000" y="952500"/>
            <a:ext cx="16482060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950" b="1" kern="0" spc="351" dirty="0">
                <a:solidFill>
                  <a:srgbClr val="6E6E73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NEXT WEEK</a:t>
            </a:r>
            <a:endParaRPr lang="en-US" sz="1950" dirty="0"/>
          </a:p>
        </p:txBody>
      </p:sp>
      <p:sp>
        <p:nvSpPr>
          <p:cNvPr id="3" name="Text 1"/>
          <p:cNvSpPr/>
          <p:nvPr/>
        </p:nvSpPr>
        <p:spPr>
          <a:xfrm>
            <a:off x="1143000" y="1552575"/>
            <a:ext cx="16482060" cy="75813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5400" b="1" kern="0" spc="-108" dirty="0">
                <a:solidFill>
                  <a:srgbClr val="1D1D1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다음 주 액션플랜</a:t>
            </a:r>
            <a:endParaRPr lang="en-US" sz="5400" dirty="0"/>
          </a:p>
        </p:txBody>
      </p:sp>
      <p:sp>
        <p:nvSpPr>
          <p:cNvPr id="4" name="Shape 2"/>
          <p:cNvSpPr/>
          <p:nvPr/>
        </p:nvSpPr>
        <p:spPr>
          <a:xfrm>
            <a:off x="1143000" y="2691705"/>
            <a:ext cx="16002000" cy="1609725"/>
          </a:xfrm>
          <a:prstGeom prst="roundRect">
            <a:avLst>
              <a:gd name="adj" fmla="val 13018"/>
            </a:avLst>
          </a:prstGeom>
          <a:solidFill>
            <a:srgbClr val="FFFFFF"/>
          </a:solidFill>
          <a:ln w="9525">
            <a:solidFill>
              <a:srgbClr val="D2D2D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5" name="Text 3"/>
          <p:cNvSpPr/>
          <p:nvPr/>
        </p:nvSpPr>
        <p:spPr>
          <a:xfrm>
            <a:off x="1495425" y="3287018"/>
            <a:ext cx="800100" cy="4572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3300" b="1" kern="0" spc="-66" dirty="0">
                <a:solidFill>
                  <a:srgbClr val="86868B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01</a:t>
            </a:r>
            <a:endParaRPr lang="en-US" sz="3300" dirty="0"/>
          </a:p>
        </p:txBody>
      </p:sp>
      <p:sp>
        <p:nvSpPr>
          <p:cNvPr id="6" name="Text 4"/>
          <p:cNvSpPr/>
          <p:nvPr/>
        </p:nvSpPr>
        <p:spPr>
          <a:xfrm>
            <a:off x="2486025" y="3098453"/>
            <a:ext cx="12787699" cy="4572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2250" b="1" kern="0" spc="-22" dirty="0">
                <a:solidFill>
                  <a:srgbClr val="1D1D1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쿠팡이츠 광고비 효율 점검</a:t>
            </a:r>
            <a:endParaRPr lang="en-US" sz="2250" dirty="0"/>
          </a:p>
        </p:txBody>
      </p:sp>
      <p:sp>
        <p:nvSpPr>
          <p:cNvPr id="7" name="Text 5"/>
          <p:cNvSpPr/>
          <p:nvPr/>
        </p:nvSpPr>
        <p:spPr>
          <a:xfrm>
            <a:off x="2486025" y="3574703"/>
            <a:ext cx="12787699" cy="3580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40000"/>
              </a:lnSpc>
              <a:buNone/>
            </a:pPr>
            <a:r>
              <a:rPr lang="en-US" sz="1800" kern="0" spc="-12" dirty="0">
                <a:solidFill>
                  <a:srgbClr val="6E6E7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CPC·전환율·ROAS 산출 후 입찰가 재조정. 경쟁사 프로모션 모니터링 병행.</a:t>
            </a:r>
            <a:endParaRPr lang="en-US" sz="1800" dirty="0"/>
          </a:p>
        </p:txBody>
      </p:sp>
      <p:sp>
        <p:nvSpPr>
          <p:cNvPr id="8" name="Shape 6"/>
          <p:cNvSpPr/>
          <p:nvPr/>
        </p:nvSpPr>
        <p:spPr>
          <a:xfrm>
            <a:off x="15975955" y="2929830"/>
            <a:ext cx="816620" cy="390525"/>
          </a:xfrm>
          <a:prstGeom prst="roundRect">
            <a:avLst>
              <a:gd name="adj" fmla="val 50000"/>
            </a:avLst>
          </a:prstGeom>
          <a:solidFill>
            <a:srgbClr val="FDE7E3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9" name="Text 7"/>
          <p:cNvSpPr/>
          <p:nvPr/>
        </p:nvSpPr>
        <p:spPr>
          <a:xfrm>
            <a:off x="16033105" y="2986980"/>
            <a:ext cx="626120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 lnSpcReduction="10000"/>
          </a:bodyPr>
          <a:lstStyle/>
          <a:p>
            <a:pPr marL="0" indent="0" algn="r">
              <a:buNone/>
            </a:pPr>
            <a:r>
              <a:rPr lang="en-US" sz="1800" b="1" kern="0" spc="72" dirty="0">
                <a:solidFill>
                  <a:srgbClr val="B42318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High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15724733" y="3358455"/>
            <a:ext cx="1067842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10000"/>
          </a:bodyPr>
          <a:lstStyle/>
          <a:p>
            <a:pPr marL="0" indent="0" algn="r">
              <a:buNone/>
            </a:pPr>
            <a:r>
              <a:rPr lang="en-US" sz="1800" b="1" kern="0" spc="-12" dirty="0">
                <a:solidFill>
                  <a:srgbClr val="1D1D1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담당 · 대표</a:t>
            </a:r>
            <a:endParaRPr lang="en-US" sz="1800" dirty="0"/>
          </a:p>
        </p:txBody>
      </p:sp>
      <p:sp>
        <p:nvSpPr>
          <p:cNvPr id="11" name="Text 9"/>
          <p:cNvSpPr/>
          <p:nvPr/>
        </p:nvSpPr>
        <p:spPr>
          <a:xfrm>
            <a:off x="15091767" y="3729930"/>
            <a:ext cx="1700808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/>
          </a:bodyPr>
          <a:lstStyle/>
          <a:p>
            <a:pPr marL="0" indent="0" algn="r">
              <a:buNone/>
            </a:pPr>
            <a:r>
              <a:rPr lang="en-US" sz="1800" kern="0" spc="-12" dirty="0">
                <a:solidFill>
                  <a:srgbClr val="8686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마감 W18 화요일</a:t>
            </a:r>
            <a:endParaRPr lang="en-US" sz="1800" dirty="0"/>
          </a:p>
        </p:txBody>
      </p:sp>
      <p:sp>
        <p:nvSpPr>
          <p:cNvPr id="12" name="Shape 10"/>
          <p:cNvSpPr/>
          <p:nvPr/>
        </p:nvSpPr>
        <p:spPr>
          <a:xfrm>
            <a:off x="1143000" y="4472880"/>
            <a:ext cx="16002000" cy="1609725"/>
          </a:xfrm>
          <a:prstGeom prst="roundRect">
            <a:avLst>
              <a:gd name="adj" fmla="val 13018"/>
            </a:avLst>
          </a:prstGeom>
          <a:solidFill>
            <a:srgbClr val="FFFFFF"/>
          </a:solidFill>
          <a:ln w="9525">
            <a:solidFill>
              <a:srgbClr val="D2D2D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3" name="Text 11"/>
          <p:cNvSpPr/>
          <p:nvPr/>
        </p:nvSpPr>
        <p:spPr>
          <a:xfrm>
            <a:off x="1495425" y="5068193"/>
            <a:ext cx="800100" cy="4572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3300" b="1" kern="0" spc="-66" dirty="0">
                <a:solidFill>
                  <a:srgbClr val="86868B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02</a:t>
            </a:r>
            <a:endParaRPr lang="en-US" sz="3300" dirty="0"/>
          </a:p>
        </p:txBody>
      </p:sp>
      <p:sp>
        <p:nvSpPr>
          <p:cNvPr id="14" name="Text 12"/>
          <p:cNvSpPr/>
          <p:nvPr/>
        </p:nvSpPr>
        <p:spPr>
          <a:xfrm>
            <a:off x="2486025" y="4879628"/>
            <a:ext cx="12787699" cy="4572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2250" b="1" kern="0" spc="-22" dirty="0">
                <a:solidFill>
                  <a:srgbClr val="1D1D1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배민 상위 노출 유지 여부 확인</a:t>
            </a:r>
            <a:endParaRPr lang="en-US" sz="2250" dirty="0"/>
          </a:p>
        </p:txBody>
      </p:sp>
      <p:sp>
        <p:nvSpPr>
          <p:cNvPr id="15" name="Text 13"/>
          <p:cNvSpPr/>
          <p:nvPr/>
        </p:nvSpPr>
        <p:spPr>
          <a:xfrm>
            <a:off x="2486025" y="5355878"/>
            <a:ext cx="12787699" cy="3580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40000"/>
              </a:lnSpc>
              <a:buNone/>
            </a:pPr>
            <a:r>
              <a:rPr lang="en-US" sz="1800" kern="0" spc="-12" dirty="0">
                <a:solidFill>
                  <a:srgbClr val="6E6E7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현재 광고 슬롯·검색 노출 위치 점검, 리뷰 응답률 95% 이상 유지.</a:t>
            </a:r>
            <a:endParaRPr lang="en-US" sz="1800" dirty="0"/>
          </a:p>
        </p:txBody>
      </p:sp>
      <p:sp>
        <p:nvSpPr>
          <p:cNvPr id="16" name="Shape 14"/>
          <p:cNvSpPr/>
          <p:nvPr/>
        </p:nvSpPr>
        <p:spPr>
          <a:xfrm>
            <a:off x="16085046" y="4711005"/>
            <a:ext cx="707529" cy="390525"/>
          </a:xfrm>
          <a:prstGeom prst="roundRect">
            <a:avLst>
              <a:gd name="adj" fmla="val 50000"/>
            </a:avLst>
          </a:prstGeom>
          <a:solidFill>
            <a:srgbClr val="FFF2D9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7" name="Text 15"/>
          <p:cNvSpPr/>
          <p:nvPr/>
        </p:nvSpPr>
        <p:spPr>
          <a:xfrm>
            <a:off x="16142196" y="4768155"/>
            <a:ext cx="517029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 fontScale="92500"/>
          </a:bodyPr>
          <a:lstStyle/>
          <a:p>
            <a:pPr marL="0" indent="0" algn="r">
              <a:buNone/>
            </a:pPr>
            <a:r>
              <a:rPr lang="en-US" sz="1800" b="1" kern="0" spc="72" dirty="0">
                <a:solidFill>
                  <a:srgbClr val="8A5A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Mid</a:t>
            </a:r>
            <a:endParaRPr lang="en-US" sz="1800" dirty="0"/>
          </a:p>
        </p:txBody>
      </p:sp>
      <p:sp>
        <p:nvSpPr>
          <p:cNvPr id="18" name="Text 16"/>
          <p:cNvSpPr/>
          <p:nvPr/>
        </p:nvSpPr>
        <p:spPr>
          <a:xfrm>
            <a:off x="15515927" y="5139630"/>
            <a:ext cx="1276648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/>
          </a:bodyPr>
          <a:lstStyle/>
          <a:p>
            <a:pPr marL="0" indent="0" algn="r">
              <a:buNone/>
            </a:pPr>
            <a:r>
              <a:rPr lang="en-US" sz="1800" b="1" kern="0" spc="-12" dirty="0">
                <a:solidFill>
                  <a:srgbClr val="1D1D1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담당 · 매니저</a:t>
            </a:r>
            <a:endParaRPr lang="en-US" sz="1800" dirty="0"/>
          </a:p>
        </p:txBody>
      </p:sp>
      <p:sp>
        <p:nvSpPr>
          <p:cNvPr id="19" name="Text 17"/>
          <p:cNvSpPr/>
          <p:nvPr/>
        </p:nvSpPr>
        <p:spPr>
          <a:xfrm>
            <a:off x="15091767" y="5511105"/>
            <a:ext cx="1700808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/>
          </a:bodyPr>
          <a:lstStyle/>
          <a:p>
            <a:pPr marL="0" indent="0" algn="r">
              <a:buNone/>
            </a:pPr>
            <a:r>
              <a:rPr lang="en-US" sz="1800" kern="0" spc="-12" dirty="0">
                <a:solidFill>
                  <a:srgbClr val="8686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마감 W18 수요일</a:t>
            </a:r>
            <a:endParaRPr lang="en-US" sz="1800" dirty="0"/>
          </a:p>
        </p:txBody>
      </p:sp>
      <p:sp>
        <p:nvSpPr>
          <p:cNvPr id="20" name="Shape 18"/>
          <p:cNvSpPr/>
          <p:nvPr/>
        </p:nvSpPr>
        <p:spPr>
          <a:xfrm>
            <a:off x="1143000" y="6254055"/>
            <a:ext cx="16002000" cy="1609725"/>
          </a:xfrm>
          <a:prstGeom prst="roundRect">
            <a:avLst>
              <a:gd name="adj" fmla="val 13018"/>
            </a:avLst>
          </a:prstGeom>
          <a:solidFill>
            <a:srgbClr val="FFFFFF"/>
          </a:solidFill>
          <a:ln w="9525">
            <a:solidFill>
              <a:srgbClr val="D2D2D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1" name="Text 19"/>
          <p:cNvSpPr/>
          <p:nvPr/>
        </p:nvSpPr>
        <p:spPr>
          <a:xfrm>
            <a:off x="1495425" y="6849368"/>
            <a:ext cx="800100" cy="4572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3300" b="1" kern="0" spc="-66" dirty="0">
                <a:solidFill>
                  <a:srgbClr val="86868B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03</a:t>
            </a:r>
            <a:endParaRPr lang="en-US" sz="3300" dirty="0"/>
          </a:p>
        </p:txBody>
      </p:sp>
      <p:sp>
        <p:nvSpPr>
          <p:cNvPr id="22" name="Text 20"/>
          <p:cNvSpPr/>
          <p:nvPr/>
        </p:nvSpPr>
        <p:spPr>
          <a:xfrm>
            <a:off x="2486025" y="6660803"/>
            <a:ext cx="12787699" cy="4572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2250" b="1" kern="0" spc="-22" dirty="0">
                <a:solidFill>
                  <a:srgbClr val="1D1D1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쿠폰 사용 매출 vs 순이익 분석</a:t>
            </a:r>
            <a:endParaRPr lang="en-US" sz="2250" dirty="0"/>
          </a:p>
        </p:txBody>
      </p:sp>
      <p:sp>
        <p:nvSpPr>
          <p:cNvPr id="23" name="Text 21"/>
          <p:cNvSpPr/>
          <p:nvPr/>
        </p:nvSpPr>
        <p:spPr>
          <a:xfrm>
            <a:off x="2486025" y="7137053"/>
            <a:ext cx="12787699" cy="3580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40000"/>
              </a:lnSpc>
              <a:buNone/>
            </a:pPr>
            <a:r>
              <a:rPr lang="en-US" sz="1800" kern="0" spc="-12" dirty="0">
                <a:solidFill>
                  <a:srgbClr val="6E6E7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쿠폰 적용 주문의 객단가·원가율을 분리해 실제 마진을 W18 보고서에 반영.</a:t>
            </a:r>
            <a:endParaRPr lang="en-US" sz="1800" dirty="0"/>
          </a:p>
        </p:txBody>
      </p:sp>
      <p:sp>
        <p:nvSpPr>
          <p:cNvPr id="24" name="Shape 22"/>
          <p:cNvSpPr/>
          <p:nvPr/>
        </p:nvSpPr>
        <p:spPr>
          <a:xfrm>
            <a:off x="16085046" y="6492180"/>
            <a:ext cx="707529" cy="390525"/>
          </a:xfrm>
          <a:prstGeom prst="roundRect">
            <a:avLst>
              <a:gd name="adj" fmla="val 50000"/>
            </a:avLst>
          </a:prstGeom>
          <a:solidFill>
            <a:srgbClr val="FFF2D9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25" name="Text 23"/>
          <p:cNvSpPr/>
          <p:nvPr/>
        </p:nvSpPr>
        <p:spPr>
          <a:xfrm>
            <a:off x="16142196" y="6549330"/>
            <a:ext cx="517029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r">
              <a:buNone/>
            </a:pPr>
            <a:r>
              <a:rPr lang="en-US" sz="1800" b="1" kern="0" spc="72" dirty="0">
                <a:solidFill>
                  <a:srgbClr val="8A5A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Mid</a:t>
            </a:r>
            <a:endParaRPr lang="en-US" sz="1800" dirty="0"/>
          </a:p>
        </p:txBody>
      </p:sp>
      <p:sp>
        <p:nvSpPr>
          <p:cNvPr id="26" name="Text 24"/>
          <p:cNvSpPr/>
          <p:nvPr/>
        </p:nvSpPr>
        <p:spPr>
          <a:xfrm>
            <a:off x="15724733" y="6920805"/>
            <a:ext cx="1067842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10000"/>
          </a:bodyPr>
          <a:lstStyle/>
          <a:p>
            <a:pPr marL="0" indent="0" algn="r">
              <a:buNone/>
            </a:pPr>
            <a:r>
              <a:rPr lang="en-US" sz="1800" b="1" kern="0" spc="-12" dirty="0">
                <a:solidFill>
                  <a:srgbClr val="1D1D1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담당 · 대표</a:t>
            </a:r>
            <a:endParaRPr lang="en-US" sz="1800" dirty="0"/>
          </a:p>
        </p:txBody>
      </p:sp>
      <p:sp>
        <p:nvSpPr>
          <p:cNvPr id="27" name="Text 25"/>
          <p:cNvSpPr/>
          <p:nvPr/>
        </p:nvSpPr>
        <p:spPr>
          <a:xfrm>
            <a:off x="15091767" y="7292280"/>
            <a:ext cx="1700808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/>
          </a:bodyPr>
          <a:lstStyle/>
          <a:p>
            <a:pPr marL="0" indent="0" algn="r">
              <a:buNone/>
            </a:pPr>
            <a:r>
              <a:rPr lang="en-US" sz="1800" kern="0" spc="-12" dirty="0">
                <a:solidFill>
                  <a:srgbClr val="8686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마감 W18 금요일</a:t>
            </a:r>
            <a:endParaRPr lang="en-US" sz="1800" dirty="0"/>
          </a:p>
        </p:txBody>
      </p:sp>
      <p:sp>
        <p:nvSpPr>
          <p:cNvPr id="28" name="Shape 26"/>
          <p:cNvSpPr/>
          <p:nvPr/>
        </p:nvSpPr>
        <p:spPr>
          <a:xfrm>
            <a:off x="1143000" y="8035230"/>
            <a:ext cx="16002000" cy="1609725"/>
          </a:xfrm>
          <a:prstGeom prst="roundRect">
            <a:avLst>
              <a:gd name="adj" fmla="val 13018"/>
            </a:avLst>
          </a:prstGeom>
          <a:solidFill>
            <a:srgbClr val="FFFFFF"/>
          </a:solidFill>
          <a:ln w="9525">
            <a:solidFill>
              <a:srgbClr val="D2D2D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9" name="Text 27"/>
          <p:cNvSpPr/>
          <p:nvPr/>
        </p:nvSpPr>
        <p:spPr>
          <a:xfrm>
            <a:off x="1495425" y="8630543"/>
            <a:ext cx="800100" cy="4572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3300" b="1" kern="0" spc="-66" dirty="0">
                <a:solidFill>
                  <a:srgbClr val="86868B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04</a:t>
            </a:r>
            <a:endParaRPr lang="en-US" sz="3300" dirty="0"/>
          </a:p>
        </p:txBody>
      </p:sp>
      <p:sp>
        <p:nvSpPr>
          <p:cNvPr id="30" name="Text 28"/>
          <p:cNvSpPr/>
          <p:nvPr/>
        </p:nvSpPr>
        <p:spPr>
          <a:xfrm>
            <a:off x="2486025" y="8441978"/>
            <a:ext cx="12787699" cy="4572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2250" b="1" kern="0" spc="-22" dirty="0">
                <a:solidFill>
                  <a:srgbClr val="1D1D1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요기요 채널 확장 테스트</a:t>
            </a:r>
            <a:endParaRPr lang="en-US" sz="2250" dirty="0"/>
          </a:p>
        </p:txBody>
      </p:sp>
      <p:sp>
        <p:nvSpPr>
          <p:cNvPr id="31" name="Text 29"/>
          <p:cNvSpPr/>
          <p:nvPr/>
        </p:nvSpPr>
        <p:spPr>
          <a:xfrm>
            <a:off x="2486025" y="8918228"/>
            <a:ext cx="12787699" cy="3580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40000"/>
              </a:lnSpc>
              <a:buNone/>
            </a:pPr>
            <a:r>
              <a:rPr lang="en-US" sz="1800" kern="0" spc="-12" dirty="0">
                <a:solidFill>
                  <a:srgbClr val="6E6E7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소규모 광고 예산 1주 집행 후 주문 증가 폭 측정. 성장률이 꺾이는 지점 확인.</a:t>
            </a:r>
            <a:endParaRPr lang="en-US" sz="1800" dirty="0"/>
          </a:p>
        </p:txBody>
      </p:sp>
      <p:sp>
        <p:nvSpPr>
          <p:cNvPr id="32" name="Shape 30"/>
          <p:cNvSpPr/>
          <p:nvPr/>
        </p:nvSpPr>
        <p:spPr>
          <a:xfrm>
            <a:off x="16041439" y="8273355"/>
            <a:ext cx="751136" cy="390525"/>
          </a:xfrm>
          <a:prstGeom prst="roundRect">
            <a:avLst>
              <a:gd name="adj" fmla="val 50000"/>
            </a:avLst>
          </a:prstGeom>
          <a:solidFill>
            <a:srgbClr val="E6F1EA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33" name="Text 31"/>
          <p:cNvSpPr/>
          <p:nvPr/>
        </p:nvSpPr>
        <p:spPr>
          <a:xfrm>
            <a:off x="16098589" y="8330505"/>
            <a:ext cx="560636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 lnSpcReduction="10000"/>
          </a:bodyPr>
          <a:lstStyle/>
          <a:p>
            <a:pPr marL="0" indent="0" algn="r">
              <a:buNone/>
            </a:pPr>
            <a:r>
              <a:rPr lang="en-US" sz="1800" b="1" kern="0" spc="72" dirty="0">
                <a:solidFill>
                  <a:srgbClr val="1D6F42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Low</a:t>
            </a:r>
            <a:endParaRPr lang="en-US" sz="1800" dirty="0"/>
          </a:p>
        </p:txBody>
      </p:sp>
      <p:sp>
        <p:nvSpPr>
          <p:cNvPr id="34" name="Text 32"/>
          <p:cNvSpPr/>
          <p:nvPr/>
        </p:nvSpPr>
        <p:spPr>
          <a:xfrm>
            <a:off x="15515927" y="8701980"/>
            <a:ext cx="1276648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10000"/>
          </a:bodyPr>
          <a:lstStyle/>
          <a:p>
            <a:pPr marL="0" indent="0" algn="r">
              <a:buNone/>
            </a:pPr>
            <a:r>
              <a:rPr lang="en-US" sz="1800" b="1" kern="0" spc="-12" dirty="0">
                <a:solidFill>
                  <a:srgbClr val="1D1D1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담당 · 매니저</a:t>
            </a:r>
            <a:endParaRPr lang="en-US" sz="1800" dirty="0"/>
          </a:p>
        </p:txBody>
      </p:sp>
      <p:sp>
        <p:nvSpPr>
          <p:cNvPr id="35" name="Text 33"/>
          <p:cNvSpPr/>
          <p:nvPr/>
        </p:nvSpPr>
        <p:spPr>
          <a:xfrm>
            <a:off x="15091767" y="9073455"/>
            <a:ext cx="1700808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/>
          </a:bodyPr>
          <a:lstStyle/>
          <a:p>
            <a:pPr marL="0" indent="0" algn="r">
              <a:buNone/>
            </a:pPr>
            <a:r>
              <a:rPr lang="en-US" sz="1800" kern="0" spc="-12" dirty="0">
                <a:solidFill>
                  <a:srgbClr val="8686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마감 W18 일요일</a:t>
            </a:r>
            <a:endParaRPr lang="en-US" sz="1800" dirty="0"/>
          </a:p>
        </p:txBody>
      </p:sp>
      <p:sp>
        <p:nvSpPr>
          <p:cNvPr id="36" name="Shape 34"/>
          <p:cNvSpPr/>
          <p:nvPr/>
        </p:nvSpPr>
        <p:spPr>
          <a:xfrm>
            <a:off x="1143000" y="9634538"/>
            <a:ext cx="133350" cy="133350"/>
          </a:xfrm>
          <a:prstGeom prst="ellipse">
            <a:avLst/>
          </a:prstGeom>
          <a:solidFill>
            <a:srgbClr val="FF8A3D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37" name="Text 35"/>
          <p:cNvSpPr/>
          <p:nvPr/>
        </p:nvSpPr>
        <p:spPr>
          <a:xfrm>
            <a:off x="1390650" y="9582150"/>
            <a:ext cx="2319635" cy="31432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/>
          </a:bodyPr>
          <a:lstStyle/>
          <a:p>
            <a:pPr marL="0" indent="0" algn="l">
              <a:buNone/>
            </a:pPr>
            <a:r>
              <a:rPr lang="en-US" sz="1800" b="1" kern="0" spc="36" dirty="0">
                <a:solidFill>
                  <a:srgbClr val="1D1D1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굽네치킨 홍대점 · W17</a:t>
            </a:r>
            <a:endParaRPr lang="en-US" sz="1800" dirty="0"/>
          </a:p>
        </p:txBody>
      </p:sp>
      <p:sp>
        <p:nvSpPr>
          <p:cNvPr id="38" name="Text 36"/>
          <p:cNvSpPr/>
          <p:nvPr/>
        </p:nvSpPr>
        <p:spPr>
          <a:xfrm>
            <a:off x="16346835" y="9563100"/>
            <a:ext cx="874365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kern="0" spc="36" dirty="0">
                <a:solidFill>
                  <a:srgbClr val="8686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06 / 07</a:t>
            </a:r>
            <a:endParaRPr lang="en-US" sz="1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0B0B0C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3" name="Text 1"/>
          <p:cNvSpPr/>
          <p:nvPr/>
        </p:nvSpPr>
        <p:spPr>
          <a:xfrm>
            <a:off x="1143000" y="952500"/>
            <a:ext cx="16482060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950" b="1" kern="0" spc="351" dirty="0">
                <a:solidFill>
                  <a:srgbClr val="A1A1A6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WRAP-UP</a:t>
            </a:r>
            <a:endParaRPr lang="en-US" sz="1950" dirty="0"/>
          </a:p>
        </p:txBody>
      </p:sp>
      <p:sp>
        <p:nvSpPr>
          <p:cNvPr id="4" name="Text 2"/>
          <p:cNvSpPr/>
          <p:nvPr/>
        </p:nvSpPr>
        <p:spPr>
          <a:xfrm>
            <a:off x="1143000" y="1552575"/>
            <a:ext cx="16482060" cy="75813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5400" b="1" kern="0" spc="-108" dirty="0">
                <a:solidFill>
                  <a:srgbClr val="F5F5F7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한 주를 한 줄로.</a:t>
            </a:r>
            <a:endParaRPr lang="en-US" sz="5400" dirty="0"/>
          </a:p>
        </p:txBody>
      </p:sp>
      <p:sp>
        <p:nvSpPr>
          <p:cNvPr id="5" name="Text 3"/>
          <p:cNvSpPr/>
          <p:nvPr/>
        </p:nvSpPr>
        <p:spPr>
          <a:xfrm>
            <a:off x="1143000" y="2729805"/>
            <a:ext cx="14716125" cy="102691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18000"/>
              </a:lnSpc>
              <a:buNone/>
            </a:pPr>
            <a:r>
              <a:rPr lang="en-US" sz="3300" kern="0" spc="-33" dirty="0">
                <a:solidFill>
                  <a:srgbClr val="F5F5F7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매출 +6.0% 성장의 80% 이상을 배민이 만들었다. 쿠팡이츠 회복과 쿠폰 수익성 점검이 W18의 핵심 과제다.</a:t>
            </a:r>
            <a:endParaRPr lang="en-US" sz="3300" dirty="0"/>
          </a:p>
        </p:txBody>
      </p:sp>
      <p:sp>
        <p:nvSpPr>
          <p:cNvPr id="6" name="Shape 4"/>
          <p:cNvSpPr/>
          <p:nvPr/>
        </p:nvSpPr>
        <p:spPr>
          <a:xfrm>
            <a:off x="1143000" y="4328220"/>
            <a:ext cx="5130701" cy="5101530"/>
          </a:xfrm>
          <a:prstGeom prst="roundRect">
            <a:avLst>
              <a:gd name="adj" fmla="val 5228"/>
            </a:avLst>
          </a:prstGeom>
          <a:solidFill>
            <a:srgbClr val="FFFFFF"/>
          </a:solidFill>
          <a:ln w="9525">
            <a:solidFill>
              <a:srgbClr val="D2D2D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7" name="Text 5"/>
          <p:cNvSpPr/>
          <p:nvPr/>
        </p:nvSpPr>
        <p:spPr>
          <a:xfrm>
            <a:off x="1571625" y="4794945"/>
            <a:ext cx="4401654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324" dirty="0">
                <a:solidFill>
                  <a:srgbClr val="8686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KEEP</a:t>
            </a:r>
            <a:endParaRPr lang="en-US" sz="1800" dirty="0"/>
          </a:p>
        </p:txBody>
      </p:sp>
      <p:sp>
        <p:nvSpPr>
          <p:cNvPr id="8" name="Text 6"/>
          <p:cNvSpPr/>
          <p:nvPr/>
        </p:nvSpPr>
        <p:spPr>
          <a:xfrm>
            <a:off x="1571625" y="5261670"/>
            <a:ext cx="4401654" cy="44261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10000"/>
          </a:bodyPr>
          <a:lstStyle/>
          <a:p>
            <a:pPr marL="0" indent="0" algn="l">
              <a:lnSpc>
                <a:spcPct val="118000"/>
              </a:lnSpc>
              <a:buNone/>
            </a:pPr>
            <a:r>
              <a:rPr lang="en-US" sz="2700" b="1" kern="0" spc="-27" dirty="0">
                <a:solidFill>
                  <a:srgbClr val="1D1D1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배민 광고·노출 라인 유지</a:t>
            </a:r>
            <a:endParaRPr lang="en-US" sz="2700" dirty="0"/>
          </a:p>
        </p:txBody>
      </p:sp>
      <p:sp>
        <p:nvSpPr>
          <p:cNvPr id="9" name="Text 7"/>
          <p:cNvSpPr/>
          <p:nvPr/>
        </p:nvSpPr>
        <p:spPr>
          <a:xfrm>
            <a:off x="1571625" y="8220075"/>
            <a:ext cx="4401654" cy="7810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10000"/>
          </a:bodyPr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1950" kern="0" spc="-12" dirty="0">
                <a:solidFill>
                  <a:srgbClr val="6E6E7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현재 +12.5% 성장 흐름이 유효. 리뷰 응답·쿠폰 운영을 동일 강도로 지속.</a:t>
            </a:r>
            <a:endParaRPr lang="en-US" sz="1950" dirty="0"/>
          </a:p>
        </p:txBody>
      </p:sp>
      <p:sp>
        <p:nvSpPr>
          <p:cNvPr id="10" name="Shape 8"/>
          <p:cNvSpPr/>
          <p:nvPr/>
        </p:nvSpPr>
        <p:spPr>
          <a:xfrm>
            <a:off x="6578501" y="4328220"/>
            <a:ext cx="5130850" cy="5101530"/>
          </a:xfrm>
          <a:prstGeom prst="roundRect">
            <a:avLst>
              <a:gd name="adj" fmla="val 5228"/>
            </a:avLst>
          </a:prstGeom>
          <a:solidFill>
            <a:srgbClr val="FFFFFF"/>
          </a:solidFill>
          <a:ln w="9525">
            <a:solidFill>
              <a:srgbClr val="D2D2D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1" name="Text 9"/>
          <p:cNvSpPr/>
          <p:nvPr/>
        </p:nvSpPr>
        <p:spPr>
          <a:xfrm>
            <a:off x="7007126" y="4794945"/>
            <a:ext cx="4401808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324" dirty="0">
                <a:solidFill>
                  <a:srgbClr val="8686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FIX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7007126" y="5261670"/>
            <a:ext cx="4401808" cy="44261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10000"/>
          </a:bodyPr>
          <a:lstStyle/>
          <a:p>
            <a:pPr marL="0" indent="0" algn="l">
              <a:lnSpc>
                <a:spcPct val="118000"/>
              </a:lnSpc>
              <a:buNone/>
            </a:pPr>
            <a:r>
              <a:rPr lang="en-US" sz="2700" b="1" kern="0" spc="-27" dirty="0">
                <a:solidFill>
                  <a:srgbClr val="1D1D1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쿠팡이츠 광고 효율</a:t>
            </a:r>
            <a:endParaRPr lang="en-US" sz="2700" dirty="0"/>
          </a:p>
        </p:txBody>
      </p:sp>
      <p:sp>
        <p:nvSpPr>
          <p:cNvPr id="13" name="Text 11"/>
          <p:cNvSpPr/>
          <p:nvPr/>
        </p:nvSpPr>
        <p:spPr>
          <a:xfrm>
            <a:off x="7007126" y="8220075"/>
            <a:ext cx="4401808" cy="7810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10000"/>
          </a:bodyPr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1950" kern="0" spc="-12" dirty="0">
                <a:solidFill>
                  <a:srgbClr val="6E6E7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감소폭이 일시적인지 추세인지 W18 데이터로 판별. 입찰가·노출 시간대 조정.</a:t>
            </a:r>
            <a:endParaRPr lang="en-US" sz="1950" dirty="0"/>
          </a:p>
        </p:txBody>
      </p:sp>
      <p:sp>
        <p:nvSpPr>
          <p:cNvPr id="14" name="Shape 12"/>
          <p:cNvSpPr/>
          <p:nvPr/>
        </p:nvSpPr>
        <p:spPr>
          <a:xfrm>
            <a:off x="12014150" y="4328220"/>
            <a:ext cx="5130850" cy="5101530"/>
          </a:xfrm>
          <a:prstGeom prst="roundRect">
            <a:avLst>
              <a:gd name="adj" fmla="val 5228"/>
            </a:avLst>
          </a:prstGeom>
          <a:solidFill>
            <a:srgbClr val="FFFFFF"/>
          </a:solidFill>
          <a:ln w="9525">
            <a:solidFill>
              <a:srgbClr val="D2D2D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5" name="Text 13"/>
          <p:cNvSpPr/>
          <p:nvPr/>
        </p:nvSpPr>
        <p:spPr>
          <a:xfrm>
            <a:off x="12442775" y="4794945"/>
            <a:ext cx="4401808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324" dirty="0">
                <a:solidFill>
                  <a:srgbClr val="8686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WATCH</a:t>
            </a:r>
            <a:endParaRPr lang="en-US" sz="1800" dirty="0"/>
          </a:p>
        </p:txBody>
      </p:sp>
      <p:sp>
        <p:nvSpPr>
          <p:cNvPr id="16" name="Text 14"/>
          <p:cNvSpPr/>
          <p:nvPr/>
        </p:nvSpPr>
        <p:spPr>
          <a:xfrm>
            <a:off x="12442775" y="5261670"/>
            <a:ext cx="4401808" cy="44261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10000"/>
          </a:bodyPr>
          <a:lstStyle/>
          <a:p>
            <a:pPr marL="0" indent="0" algn="l">
              <a:lnSpc>
                <a:spcPct val="118000"/>
              </a:lnSpc>
              <a:buNone/>
            </a:pPr>
            <a:r>
              <a:rPr lang="en-US" sz="2700" b="1" kern="0" spc="-27" dirty="0">
                <a:solidFill>
                  <a:srgbClr val="1D1D1F"/>
                </a:solidFill>
                <a:latin typeface="Inter Tight" pitchFamily="34" charset="0"/>
                <a:ea typeface="Inter Tight" pitchFamily="34" charset="-122"/>
                <a:cs typeface="Inter Tight" pitchFamily="34" charset="-120"/>
              </a:rPr>
              <a:t>쿠폰 사용률 15%대</a:t>
            </a:r>
            <a:endParaRPr lang="en-US" sz="2700" dirty="0"/>
          </a:p>
        </p:txBody>
      </p:sp>
      <p:sp>
        <p:nvSpPr>
          <p:cNvPr id="17" name="Text 15"/>
          <p:cNvSpPr/>
          <p:nvPr/>
        </p:nvSpPr>
        <p:spPr>
          <a:xfrm>
            <a:off x="12442775" y="8220075"/>
            <a:ext cx="4401808" cy="7810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10000"/>
          </a:bodyPr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1950" kern="0" spc="-12" dirty="0">
                <a:solidFill>
                  <a:srgbClr val="6E6E7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매출이 늘어도 순이익이 줄어드는 구간이 있는지 W18에서 객단가 기준으로 재확인.</a:t>
            </a:r>
            <a:endParaRPr lang="en-US" sz="1950" dirty="0"/>
          </a:p>
        </p:txBody>
      </p:sp>
      <p:sp>
        <p:nvSpPr>
          <p:cNvPr id="18" name="Shape 16"/>
          <p:cNvSpPr/>
          <p:nvPr/>
        </p:nvSpPr>
        <p:spPr>
          <a:xfrm>
            <a:off x="1143000" y="9634538"/>
            <a:ext cx="133350" cy="133350"/>
          </a:xfrm>
          <a:prstGeom prst="ellipse">
            <a:avLst/>
          </a:prstGeom>
          <a:solidFill>
            <a:srgbClr val="FF8A3D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9" name="Text 17"/>
          <p:cNvSpPr/>
          <p:nvPr/>
        </p:nvSpPr>
        <p:spPr>
          <a:xfrm>
            <a:off x="1390650" y="9582150"/>
            <a:ext cx="2319635" cy="31432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/>
          </a:bodyPr>
          <a:lstStyle/>
          <a:p>
            <a:pPr marL="0" indent="0" algn="l">
              <a:buNone/>
            </a:pPr>
            <a:r>
              <a:rPr lang="en-US" sz="1800" b="1" kern="0" spc="36" dirty="0">
                <a:solidFill>
                  <a:srgbClr val="F5F5F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굽네치킨 홍대점 · W17</a:t>
            </a:r>
            <a:endParaRPr lang="en-US" sz="1800" dirty="0"/>
          </a:p>
        </p:txBody>
      </p:sp>
      <p:sp>
        <p:nvSpPr>
          <p:cNvPr id="20" name="Text 18"/>
          <p:cNvSpPr/>
          <p:nvPr/>
        </p:nvSpPr>
        <p:spPr>
          <a:xfrm>
            <a:off x="16363652" y="9563100"/>
            <a:ext cx="857548" cy="3143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kern="0" spc="36" dirty="0">
                <a:solidFill>
                  <a:srgbClr val="6E6E7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07 / 07</a:t>
            </a:r>
            <a:endParaRPr lang="en-US" sz="1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1171</Words>
  <Application>Microsoft Office PowerPoint</Application>
  <PresentationFormat>사용자 지정</PresentationFormat>
  <Paragraphs>172</Paragraphs>
  <Slides>7</Slides>
  <Notes>7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1" baseType="lpstr">
      <vt:lpstr>Inter</vt:lpstr>
      <vt:lpstr>Inter Tight</vt:lpstr>
      <vt:lpstr>Arial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한얼 김</cp:lastModifiedBy>
  <cp:revision>2</cp:revision>
  <dcterms:created xsi:type="dcterms:W3CDTF">2026-04-25T15:42:11Z</dcterms:created>
  <dcterms:modified xsi:type="dcterms:W3CDTF">2026-04-25T15:42:54Z</dcterms:modified>
</cp:coreProperties>
</file>