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2468880"/>
            <a:ext cx="4114800" cy="36576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914400"/>
            <a:ext cx="5486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WEEKLY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MARKETING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REPORT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2651760"/>
            <a:ext cx="10058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마케팅 주간 보고서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36576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W4  ·  2026. 3. 24 기준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035040"/>
            <a:ext cx="12188952" cy="36576"/>
          </a:xfrm>
          <a:prstGeom prst="rect">
            <a:avLst/>
          </a:prstGeom>
          <a:solidFill>
            <a:srgbClr val="2A3F6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61722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8BB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마케팅팀  |  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EXECUTIVE SUMMARY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W4 최고 성과, 그러나 성장엔진은 식어가고 있다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 지표 월간 최고 — 그런데 이것은 재방문 의존도 심화의 결과입니다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508760"/>
            <a:ext cx="2560320" cy="45720"/>
          </a:xfrm>
          <a:prstGeom prst="rect">
            <a:avLst/>
          </a:prstGeom>
          <a:solidFill>
            <a:srgbClr val="28A745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691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전환수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9659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248건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45720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▲ +40.1%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vs W3: 177→248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329184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91840" y="1508760"/>
            <a:ext cx="2560320" cy="45720"/>
          </a:xfrm>
          <a:prstGeom prst="rect">
            <a:avLst/>
          </a:prstGeom>
          <a:solidFill>
            <a:srgbClr val="28A745"/>
          </a:solidFill>
          <a:ln/>
        </p:spPr>
      </p:sp>
      <p:sp>
        <p:nvSpPr>
          <p:cNvPr id="15" name="Text 13"/>
          <p:cNvSpPr/>
          <p:nvPr/>
        </p:nvSpPr>
        <p:spPr>
          <a:xfrm>
            <a:off x="3291840" y="1691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ROAS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91840" y="19659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3.92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29184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▲ +29.8%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291840" y="27432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vs W3: 3.02→3.92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612648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508760"/>
            <a:ext cx="2560320" cy="45720"/>
          </a:xfrm>
          <a:prstGeom prst="rect">
            <a:avLst/>
          </a:prstGeom>
          <a:solidFill>
            <a:srgbClr val="28A745"/>
          </a:solidFill>
          <a:ln/>
        </p:spPr>
      </p:sp>
      <p:sp>
        <p:nvSpPr>
          <p:cNvPr id="21" name="Text 19"/>
          <p:cNvSpPr/>
          <p:nvPr/>
        </p:nvSpPr>
        <p:spPr>
          <a:xfrm>
            <a:off x="6126480" y="1691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CPA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26480" y="19659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38,306원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12648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▲ -22.9%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126480" y="27432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vs W3: 49,718→38,306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896112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8961120" y="1508760"/>
            <a:ext cx="2560320" cy="45720"/>
          </a:xfrm>
          <a:prstGeom prst="rect">
            <a:avLst/>
          </a:prstGeom>
          <a:solidFill>
            <a:srgbClr val="28A745"/>
          </a:solidFill>
          <a:ln/>
        </p:spPr>
      </p:sp>
      <p:sp>
        <p:nvSpPr>
          <p:cNvPr id="27" name="Text 25"/>
          <p:cNvSpPr/>
          <p:nvPr/>
        </p:nvSpPr>
        <p:spPr>
          <a:xfrm>
            <a:off x="8961120" y="1691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매출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961120" y="19659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3,720만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8961120" y="24688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▲ +40.1%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961120" y="274320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vs W3: 2,655→3,720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57200" y="3611880"/>
            <a:ext cx="548640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57200" y="3611880"/>
            <a:ext cx="5486400" cy="45720"/>
          </a:xfrm>
          <a:prstGeom prst="rect">
            <a:avLst/>
          </a:prstGeom>
          <a:solidFill>
            <a:srgbClr val="DC3545"/>
          </a:solidFill>
          <a:ln/>
        </p:spPr>
      </p:sp>
      <p:sp>
        <p:nvSpPr>
          <p:cNvPr id="33" name="Text 31"/>
          <p:cNvSpPr/>
          <p:nvPr/>
        </p:nvSpPr>
        <p:spPr>
          <a:xfrm>
            <a:off x="731520" y="37947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C35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⚠  구조적 경고: 재방문 의존도 심화</a:t>
            </a:r>
            <a:endParaRPr lang="en-US" sz="13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4206240"/>
          <a:ext cx="4937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1005840"/>
                <a:gridCol w="1005840"/>
                <a:gridCol w="100584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지표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변화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신규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0.90%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0.55%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-39%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재방문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4.20%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5.10%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+21%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재방문 비중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22%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42%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+20%p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Text 32"/>
          <p:cNvSpPr/>
          <p:nvPr/>
        </p:nvSpPr>
        <p:spPr>
          <a:xfrm>
            <a:off x="731520" y="557784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재방문 비중이 22%→42%로 급증하면서 전체 전환율을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끌어올렸으나, 신규 전환율은 4주간 39% 하락 중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6217920" y="3611880"/>
            <a:ext cx="548640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37" name="Shape 34"/>
          <p:cNvSpPr/>
          <p:nvPr/>
        </p:nvSpPr>
        <p:spPr>
          <a:xfrm>
            <a:off x="6217920" y="3611880"/>
            <a:ext cx="5486400" cy="4572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8" name="Text 35"/>
          <p:cNvSpPr/>
          <p:nvPr/>
        </p:nvSpPr>
        <p:spPr>
          <a:xfrm>
            <a:off x="6492240" y="37947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📊  4주 추이 요약</a:t>
            </a:r>
            <a:endParaRPr lang="en-US" sz="1300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92240" y="4206240"/>
          <a:ext cx="49377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914400"/>
                <a:gridCol w="914400"/>
                <a:gridCol w="914400"/>
                <a:gridCol w="91440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광고비(만)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920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880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전환수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186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210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177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248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ROAS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3.28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3.42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3.02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3.92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CPA(원)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45,699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43,810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49,718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38,306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</a:tbl>
          </a:graphicData>
        </a:graphic>
      </p:graphicFrame>
      <p:sp>
        <p:nvSpPr>
          <p:cNvPr id="40" name="Text 36"/>
          <p:cNvSpPr/>
          <p:nvPr/>
        </p:nvSpPr>
        <p:spPr>
          <a:xfrm>
            <a:off x="6492240" y="58978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W3 저점 후 반등 — V자 패턴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광고비 +8% 투입에 매출 +40%, ROAS +30% 개선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ROOT CAUSE ANALYSIS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성과를 끌어올린 것은 광고 최적화가 아니라 구매자 구성 변화다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객단가 15만원이 4주간 불변 → 매출 증가는 순수 전환량 증가이며, 전환량은 재방문 비중이 결정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508760"/>
            <a:ext cx="54864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508760"/>
            <a:ext cx="5486400" cy="4572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916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 1  객단가 4주 불변 = 15.0만원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103120"/>
          <a:ext cx="49377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914400"/>
                <a:gridCol w="914400"/>
                <a:gridCol w="914400"/>
                <a:gridCol w="9144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매출(만)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2,790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3,150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2,655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3,720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전환수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186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210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177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248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객단가(만)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15.0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15.0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15.0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2A4A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15.0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731520" y="3337560"/>
            <a:ext cx="4937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고객 1인당 구매액은 변하지 않았습니다.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매출 차이는 전적으로 '몇 명이 샀는가'에 달려 있습니다.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217920" y="1508760"/>
            <a:ext cx="54864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217920" y="1508760"/>
            <a:ext cx="5486400" cy="45720"/>
          </a:xfrm>
          <a:prstGeom prst="rect">
            <a:avLst/>
          </a:prstGeom>
          <a:solidFill>
            <a:srgbClr val="E8590C"/>
          </a:solidFill>
          <a:ln/>
        </p:spPr>
      </p:sp>
      <p:sp>
        <p:nvSpPr>
          <p:cNvPr id="14" name="Text 11"/>
          <p:cNvSpPr/>
          <p:nvPr/>
        </p:nvSpPr>
        <p:spPr>
          <a:xfrm>
            <a:off x="6492240" y="16916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590C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 2  전환율 격차 9.3배 (재방문 vs 신규)</a:t>
            </a:r>
            <a:endParaRPr lang="en-US" sz="1200" dirty="0"/>
          </a:p>
        </p:txBody>
      </p:sp>
      <p:graphicFrame>
        <p:nvGraphicFramePr>
          <p:cNvPr id="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92240" y="2103120"/>
          <a:ext cx="493776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1280160"/>
                <a:gridCol w="1280160"/>
                <a:gridCol w="9144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주차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신규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재방문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배수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0.90%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4.20%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4.7x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0.85%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4.50%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5.3x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0.70%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4.80%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6.9x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0.55%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5.10%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9.3x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</a:tbl>
          </a:graphicData>
        </a:graphic>
      </p:graphicFrame>
      <p:sp>
        <p:nvSpPr>
          <p:cNvPr id="16" name="Text 12"/>
          <p:cNvSpPr/>
          <p:nvPr/>
        </p:nvSpPr>
        <p:spPr>
          <a:xfrm>
            <a:off x="6492240" y="35661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재방문 전환율은 신규의 9.3배 → 재방문 비중이 올라갈수록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전체 전환율은 자동 상승 (구성비 효과)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457200" y="4069080"/>
            <a:ext cx="1124712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8" name="Text 14"/>
          <p:cNvSpPr/>
          <p:nvPr/>
        </p:nvSpPr>
        <p:spPr>
          <a:xfrm>
            <a:off x="731520" y="42062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So What — 이것이 의미하는 것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731520" y="461772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W4의 좋은 숫자는 '광고를 잘해서'가 아니라 '재방문 고객이 많아서'입니다.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• 재방문 비중 22%→42%로 급증 → 전환율 자동 상승 → 매출/ROAS 개선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• 이것은 지속 가능한 성장이 아닙니다. 재방문 풀은 유한하고, 신규 유입이 채워주지 않으면 축소됩니다.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• 현재 신규 전환율(0.55%)이 계속 하락 중 → 재방문 풀 보충 속도가 느려지고 있습니다.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8503920" y="4160520"/>
            <a:ext cx="3017520" cy="365760"/>
          </a:xfrm>
          <a:prstGeom prst="roundRect">
            <a:avLst>
              <a:gd name="adj" fmla="val 12500"/>
            </a:avLst>
          </a:prstGeom>
          <a:solidFill>
            <a:srgbClr val="FEF3CD"/>
          </a:solidFill>
          <a:ln/>
        </p:spPr>
      </p:sp>
      <p:sp>
        <p:nvSpPr>
          <p:cNvPr id="21" name="Text 17"/>
          <p:cNvSpPr/>
          <p:nvPr/>
        </p:nvSpPr>
        <p:spPr>
          <a:xfrm>
            <a:off x="8549640" y="4160520"/>
            <a:ext cx="2971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8590C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⚠ 가정: 재방문 전환율 상승이 CRM/리타겟팅 효과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CHANNEL EFFICIENCY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이메일은 과소투자, 디스플레이는 순손실 — 예산 배분이 ROI와 역방향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가장 효율 높은 채널에 가장 적은 예산, 적자 채널에 4배 예산을 배정하고 있습니다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1124712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463040"/>
            <a:ext cx="11247120" cy="4572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00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채널별 성과 (W4)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965960"/>
          <a:ext cx="1069848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1097280"/>
                <a:gridCol w="914400"/>
                <a:gridCol w="1371600"/>
                <a:gridCol w="914400"/>
                <a:gridCol w="1097280"/>
                <a:gridCol w="1097280"/>
                <a:gridCol w="109728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채널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광고비(만)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전환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CPA(원)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ROAS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객단가(만)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매출(만)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순이익(만)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검색광고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400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142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28,169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5.1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1,988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+1,588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이메일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16,129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8.2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744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+694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SNS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300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44,118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2.8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748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+448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디스플레이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200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285,714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0.45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9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-137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E"/>
                    </a:solidFill>
                  </a:tcPr>
                </a:tc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457200" y="4114800"/>
            <a:ext cx="356616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4114800"/>
            <a:ext cx="3566160" cy="45720"/>
          </a:xfrm>
          <a:prstGeom prst="rect">
            <a:avLst/>
          </a:prstGeom>
          <a:solidFill>
            <a:srgbClr val="28A745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4297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— 최고 효율, 최소 예산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40080" y="4663440"/>
            <a:ext cx="3200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ROAS 8.2 (전체 1위)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객단가 24만원 (전체 1위)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CPA 16,129원 (전체 최저)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그런데 예산은 50만원 (전체의 5.3%)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297680" y="4114800"/>
            <a:ext cx="356616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297680" y="4114800"/>
            <a:ext cx="3566160" cy="45720"/>
          </a:xfrm>
          <a:prstGeom prst="rect">
            <a:avLst/>
          </a:prstGeom>
          <a:solidFill>
            <a:srgbClr val="DC3545"/>
          </a:solidFill>
          <a:ln/>
        </p:spPr>
      </p:sp>
      <p:sp>
        <p:nvSpPr>
          <p:cNvPr id="17" name="Text 14"/>
          <p:cNvSpPr/>
          <p:nvPr/>
        </p:nvSpPr>
        <p:spPr>
          <a:xfrm>
            <a:off x="4480560" y="4297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35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디스플레이 — 적자, 4배 예산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480560" y="4663440"/>
            <a:ext cx="3200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ROAS 0.45 (손익분기 미달)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CPA 285,714원 (이메일의 18배)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순손실 -137만원/주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그런데 예산은 200만원 (이메일의 4배)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8138160" y="4114800"/>
            <a:ext cx="3566160" cy="2468880"/>
          </a:xfrm>
          <a:prstGeom prst="roundRect">
            <a:avLst>
              <a:gd name="adj" fmla="val 29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8138160" y="4114800"/>
            <a:ext cx="356616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8"/>
          <p:cNvSpPr/>
          <p:nvPr/>
        </p:nvSpPr>
        <p:spPr>
          <a:xfrm>
            <a:off x="8321040" y="42976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🔍 숨겨진 수치: 미귀인 매출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8321040" y="4663440"/>
            <a:ext cx="3200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채널 매출 합계: 3,543만원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전체 매출: 3,720만원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차이 177만원 (4.8%)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자연유입(organic) 매출 존재</a:t>
            </a:r>
            <a:endParaRPr lang="en-US" sz="11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브랜드 인지도/직접 방문 기여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STRUCTURAL WARNING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신규 유저 전환율 4주 연속 하락 — 가장 시급한 구조적 경고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35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추세가 2주만 더 지속되면 신규 전환율 0.3% 이하로 진입, 성장 정체 불가피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11247120" cy="2103120"/>
          </a:xfrm>
          <a:prstGeom prst="roundRect">
            <a:avLst>
              <a:gd name="adj" fmla="val 34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463040"/>
            <a:ext cx="11247120" cy="45720"/>
          </a:xfrm>
          <a:prstGeom prst="rect">
            <a:avLst/>
          </a:prstGeom>
          <a:solidFill>
            <a:srgbClr val="DC3545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45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35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4주 추세 — 완벽한 선형 하락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011680"/>
          <a:ext cx="1069848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188720"/>
                <a:gridCol w="1188720"/>
                <a:gridCol w="1188720"/>
                <a:gridCol w="1188720"/>
                <a:gridCol w="1188720"/>
                <a:gridCol w="13716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4주 변화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추세 예측 W5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신규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0.90%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0.85%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0.70%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0.55%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-39%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35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~0.40%?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재방문 전환율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4.20%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4.50%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4.80%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5.10%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+21%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8A745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~5.40%?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신규 유입 비중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78%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73%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68%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58%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-20%p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~50%?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457200" y="3840480"/>
            <a:ext cx="365760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840480"/>
            <a:ext cx="3657600" cy="45720"/>
          </a:xfrm>
          <a:prstGeom prst="rect">
            <a:avLst/>
          </a:prstGeom>
          <a:solidFill>
            <a:srgbClr val="DC3545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4023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35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위험: 악순환 구조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640080" y="4389120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신규 전환율 ↓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신규 고객 확보 둔화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재방문 풀 보충 감소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재방문 풀 고갈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→ 전체 성과 하락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현재 재방문 풀이 버티고 있지만,</a:t>
            </a:r>
            <a:endParaRPr lang="en-US" sz="1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유입이 줄면 수 주 내 한계 도달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4389120" y="3840480"/>
            <a:ext cx="365760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389120" y="3840480"/>
            <a:ext cx="36576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4"/>
          <p:cNvSpPr/>
          <p:nvPr/>
        </p:nvSpPr>
        <p:spPr>
          <a:xfrm>
            <a:off x="4572000" y="40233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원인 후보 (미확인)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572000" y="4389120"/>
            <a:ext cx="32918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A. 랜딩페이지 문제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→ 같은 트래픽인데 전환 안 됨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→ A/B 테스트로 검증 가능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B. 트래픽 품질 저하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→ 타겟 확장으로 저품질 유입 증가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→ 유입 소스별 전환율 분석 필요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C. 시장/경쟁 변화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 → 외부 요인으로 구매 의도 감소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8321040" y="3840480"/>
            <a:ext cx="338328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8321040" y="3840480"/>
            <a:ext cx="3383280" cy="45720"/>
          </a:xfrm>
          <a:prstGeom prst="roundRect">
            <a:avLst/>
          </a:prstGeom>
          <a:solidFill>
            <a:srgbClr val="1B2A4A"/>
          </a:solidFill>
          <a:ln/>
        </p:spPr>
      </p:sp>
      <p:sp>
        <p:nvSpPr>
          <p:cNvPr id="21" name="Text 18"/>
          <p:cNvSpPr/>
          <p:nvPr/>
        </p:nvSpPr>
        <p:spPr>
          <a:xfrm>
            <a:off x="8503920" y="40233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아웃라이어: W3→W4 하락 가속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8503920" y="4389120"/>
            <a:ext cx="30175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W1→W2: -0.05%p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W2→W3: -0.15%p (3배 가속)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W3→W4: -0.15%p (유지)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W2→W3 구간에서 하락이 3배 가속됨.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시점에 변화한 것이 무엇인지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역추적 필요.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동시에 신규 유입 비중도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W2→W3에서 -5%p 급감.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57200" y="6400800"/>
            <a:ext cx="7315200" cy="320040"/>
          </a:xfrm>
          <a:prstGeom prst="roundRect">
            <a:avLst>
              <a:gd name="adj" fmla="val 14286"/>
            </a:avLst>
          </a:prstGeom>
          <a:solidFill>
            <a:srgbClr val="FEF3CD"/>
          </a:solidFill>
          <a:ln/>
        </p:spPr>
      </p:sp>
      <p:sp>
        <p:nvSpPr>
          <p:cNvPr id="24" name="Text 21"/>
          <p:cNvSpPr/>
          <p:nvPr/>
        </p:nvSpPr>
        <p:spPr>
          <a:xfrm>
            <a:off x="502920" y="6400800"/>
            <a:ext cx="7223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8590C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⚠ 가정: 하락이 트래픽 품질 문제인지 랜딩페이지 문제인지 현재 데이터로는 구분 불가. 추가 분석 필수.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ATTRIBUTION CHALLENGE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SNS 시차효과는 과대평가되었을 가능성이 있다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현재 귀인 모델에 허점: 지출 50% 감소에도 지연전환은 오히려 증가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112471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463040"/>
            <a:ext cx="11247120" cy="4572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645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SNS 광고비 vs 전환 추적 데이터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011680"/>
          <a:ext cx="1069848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1645920"/>
                <a:gridCol w="1188720"/>
                <a:gridCol w="1645920"/>
                <a:gridCol w="1645920"/>
                <a:gridCol w="1463040"/>
                <a:gridCol w="137160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주차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SNS 광고비(만)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직접전환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1주후 검색전환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2주후 검색전환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총 전환(추정)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직접 대비 배수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W1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300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42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130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162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334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8.0x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23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118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168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309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8590C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13.4x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1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W3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350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55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142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197+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3.6x+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W4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100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12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12+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—</a:t>
                      </a:r>
                      <a:endParaRPr lang="en-US" sz="100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457200" y="4023360"/>
            <a:ext cx="5486400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4023360"/>
            <a:ext cx="5486400" cy="45720"/>
          </a:xfrm>
          <a:prstGeom prst="rect">
            <a:avLst/>
          </a:prstGeom>
          <a:solidFill>
            <a:srgbClr val="E8590C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42062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590C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🔍 이상 신호: W1 vs W2 비교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31520" y="4572000"/>
            <a:ext cx="50292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W1: 300만 투입 → 2주후 검색전환 162건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W2: 150만 투입 → 2주후 검색전환 168건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지출 50% 감소인데 지연전환 4% 증가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만약 시차효과가 실재한다면,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지출↓ → 지연전환↓ 이어야 합니다.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역비례 관계는 귀인 모델의 신뢰도에 의문을 제기합니다.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가능한 해석: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① 2주후 검색전환의 상당 부분이 SNS가 아닌 다른 요인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② 검색광고 자체 성과, 브랜드 축적, 시즌 효과 혼재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③ SNS의 효과는 지출 규모보다 노출 자체에 있음 (임계값 모델)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6217920" y="4023360"/>
            <a:ext cx="5486400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217920" y="4023360"/>
            <a:ext cx="5486400" cy="4572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7" name="Text 14"/>
          <p:cNvSpPr/>
          <p:nvPr/>
        </p:nvSpPr>
        <p:spPr>
          <a:xfrm>
            <a:off x="6492240" y="42062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📐 직접전환 효율은 안정적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6492240" y="4572000"/>
            <a:ext cx="50292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만원당 직접전환: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W1: 42/300 = 0.14건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W2: 23/150 = 0.15건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W3: 55/350 = 0.16건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W4: 12/100 = 0.12건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직접전환은 지출에 비례 (0.12~0.16 범위).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SNS 광고의 직접 효과는 확인 가능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문제는 '시차효과' 부분의 과다 귀인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확실한 것: 직접전환 ROAS</a:t>
            </a:r>
            <a:endParaRPr lang="en-US" sz="10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불확실한 것: 지연 검색전환의 원인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57200" y="6400800"/>
            <a:ext cx="9144000" cy="320040"/>
          </a:xfrm>
          <a:prstGeom prst="roundRect">
            <a:avLst>
              <a:gd name="adj" fmla="val 14286"/>
            </a:avLst>
          </a:prstGeom>
          <a:solidFill>
            <a:srgbClr val="FEF3CD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" y="6400800"/>
            <a:ext cx="9052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8590C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⚠ 가정: 현재 귀인 모델은 시간적 순서만으로 인과를 추정. 검색광고 자체 성과, 브랜드 인지도 축적, 시즌 효과 등이 혼재될 수 있음.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D7DD2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16459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HYPOTHESES &amp; ACTION PLAN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가설 &amp; 실행 계획 — 4가지 검증 가능한 액션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789920" y="64922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 / 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각 가설은 실행 방법, 측정 지표, 확신도를 포함합니다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539496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94360" y="1600200"/>
            <a:ext cx="365760" cy="36576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600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51560" y="1600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디스플레이 100만→이메일 재배분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1645920"/>
            <a:ext cx="1005840" cy="320040"/>
          </a:xfrm>
          <a:prstGeom prst="roundRect">
            <a:avLst>
              <a:gd name="adj" fmla="val 14286"/>
            </a:avLst>
          </a:prstGeom>
          <a:solidFill>
            <a:srgbClr val="28A745"/>
          </a:solidFill>
          <a:ln/>
        </p:spPr>
      </p:sp>
      <p:sp>
        <p:nvSpPr>
          <p:cNvPr id="12" name="Text 10"/>
          <p:cNvSpPr/>
          <p:nvPr/>
        </p:nvSpPr>
        <p:spPr>
          <a:xfrm>
            <a:off x="4663440" y="164592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75%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실행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4008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디스플레이 200→100만 축소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50→150만 확대 (리스트 확장 포함)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37744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37744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2주간 이메일 전환수/ROAS 변화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전체 ROAS +0.3~0.5 개선 여부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11480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11480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ROAS 8.2 vs 디스플레이 0.45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한계생산성이 체감할 수 있으나,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현재 3배 확대 여력 있음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57200" y="4069080"/>
            <a:ext cx="539496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4360" y="4206240"/>
            <a:ext cx="365760" cy="36576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4206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51560" y="4206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신규 랜딩페이지 A/B 테스트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663440" y="4251960"/>
            <a:ext cx="1005840" cy="320040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4663440" y="42519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60%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실행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현재 LP vs 개편안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50:50 신규 트래픽 분배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237744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37744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1주 후 신규 전환율 비교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목표: 0.55% → 0.75% 복구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411480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11480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전환율 하락이 LP 문제라는 가정.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트래픽 품질 문제일 경우 효과 제한적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 확신도 60%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217920" y="1463040"/>
            <a:ext cx="539496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355080" y="1600200"/>
            <a:ext cx="365760" cy="36576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33" name="Text 31"/>
          <p:cNvSpPr/>
          <p:nvPr/>
        </p:nvSpPr>
        <p:spPr>
          <a:xfrm>
            <a:off x="6355080" y="1600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812280" y="1600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SNS 귀인 모델 검증 (UTM 추적)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10424160" y="1645920"/>
            <a:ext cx="1005840" cy="320040"/>
          </a:xfrm>
          <a:prstGeom prst="roundRect">
            <a:avLst>
              <a:gd name="adj" fmla="val 14286"/>
            </a:avLst>
          </a:prstGeom>
          <a:solidFill>
            <a:srgbClr val="28A745"/>
          </a:solidFill>
          <a:ln/>
        </p:spPr>
      </p:sp>
      <p:sp>
        <p:nvSpPr>
          <p:cNvPr id="36" name="Text 34"/>
          <p:cNvSpPr/>
          <p:nvPr/>
        </p:nvSpPr>
        <p:spPr>
          <a:xfrm>
            <a:off x="10424160" y="164592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85%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0080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실행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640080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SNS 광고에 고유 UTM 부여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검색 재방문 시 쿠키 매칭 설정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813816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813816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2주간 실제 SNS→검색 경로 vs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현재 추정치 비교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9875520" y="205740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9875520" y="228600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실행 비용 낮고, 결과와 무관하게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귀인 모델 정확도 향상 → 확신도 85%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6217920" y="4069080"/>
            <a:ext cx="539496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CBD5E0">
                <a:alpha val="3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355080" y="4206240"/>
            <a:ext cx="365760" cy="365760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45" name="Text 43"/>
          <p:cNvSpPr/>
          <p:nvPr/>
        </p:nvSpPr>
        <p:spPr>
          <a:xfrm>
            <a:off x="6355080" y="4206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812280" y="4206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A4A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리스트 확장 (기존 구매자)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10424160" y="4251960"/>
            <a:ext cx="1005840" cy="320040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/>
        </p:spPr>
      </p:sp>
      <p:sp>
        <p:nvSpPr>
          <p:cNvPr id="48" name="Text 46"/>
          <p:cNvSpPr/>
          <p:nvPr/>
        </p:nvSpPr>
        <p:spPr>
          <a:xfrm>
            <a:off x="10424160" y="42519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65%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640080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D7DD2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실행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640080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구매 후 뉴스레터 옵트인 유도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세그먼트별 맞춤 컨텐츠 설계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813816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28A74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측정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813816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4주간 이메일 리스트 증가율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전환 +50% 달성 여부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9875520" y="4663440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1809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근거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9875520" y="4892040"/>
            <a:ext cx="15544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이메일 구매자 객단가 24만원 (최고)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리스트 확장 시 고가 전환 증가 기대</a:t>
            </a:r>
            <a:endParaRPr lang="en-US" sz="8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850" dirty="0">
                <a:solidFill>
                  <a:srgbClr val="2D374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시간이 걸리는 시책 → 확신도 65%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457200" y="6400800"/>
            <a:ext cx="11247120" cy="365760"/>
          </a:xfrm>
          <a:prstGeom prst="roundRect">
            <a:avLst>
              <a:gd name="adj" fmla="val 12500"/>
            </a:avLst>
          </a:prstGeom>
          <a:solidFill>
            <a:srgbClr val="1B2A4A"/>
          </a:solidFill>
          <a:ln/>
        </p:spPr>
      </p:sp>
      <p:sp>
        <p:nvSpPr>
          <p:cNvPr id="56" name="Text 54"/>
          <p:cNvSpPr/>
          <p:nvPr/>
        </p:nvSpPr>
        <p:spPr>
          <a:xfrm>
            <a:off x="640080" y="6400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우선순위: ③ SNS 귀인 검증 (85%) → ① 예산 재배분 (75%) → ④ 이메일 확장 (65%) → ② LP A/B 테스트 (60%)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W4 주간 마케팅 보고서</dc:subject>
  <dc:creator>마케팅팀</dc:creator>
  <cp:lastModifiedBy>마케팅팀</cp:lastModifiedBy>
  <cp:revision>1</cp:revision>
  <dcterms:created xsi:type="dcterms:W3CDTF">2026-04-21T11:33:09Z</dcterms:created>
  <dcterms:modified xsi:type="dcterms:W3CDTF">2026-04-21T11:33:09Z</dcterms:modified>
</cp:coreProperties>
</file>