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538311" cy="419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6061" y="671513"/>
            <a:ext cx="171405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spc="60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4306104" y="723156"/>
            <a:ext cx="315952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39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Reporting Period · 2025.03.03 → 2025.03.24</a:t>
            </a:r>
            <a:endParaRPr lang="en-US" sz="975" dirty="0"/>
          </a:p>
        </p:txBody>
      </p:sp>
      <p:sp>
        <p:nvSpPr>
          <p:cNvPr id="7" name="Text 3"/>
          <p:cNvSpPr/>
          <p:nvPr/>
        </p:nvSpPr>
        <p:spPr>
          <a:xfrm>
            <a:off x="914400" y="2671614"/>
            <a:ext cx="16952976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5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 · W4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914400" y="3144887"/>
            <a:ext cx="16952976" cy="2628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0" spc="-30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마케팅 주간 보고서</a:t>
            </a:r>
            <a:endParaRPr lang="en-US" sz="10200" dirty="0"/>
          </a:p>
        </p:txBody>
      </p:sp>
      <p:sp>
        <p:nvSpPr>
          <p:cNvPr id="9" name="Text 5"/>
          <p:cNvSpPr/>
          <p:nvPr/>
        </p:nvSpPr>
        <p:spPr>
          <a:xfrm>
            <a:off x="914400" y="6116687"/>
            <a:ext cx="16952976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400" b="1" spc="-2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 3.92 </a:t>
            </a:r>
            <a:pPr algn="l" indent="0" marL="0">
              <a:lnSpc>
                <a:spcPct val="155000"/>
              </a:lnSpc>
              <a:buNone/>
            </a:pPr>
            <a:r>
              <a:rPr lang="en-US" sz="2400" b="1" spc="-24" kern="0" dirty="0">
                <a:solidFill>
                  <a:srgbClr val="CFC9BD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· </a:t>
            </a:r>
            <a:pPr algn="l" indent="0" marL="0">
              <a:lnSpc>
                <a:spcPct val="155000"/>
              </a:lnSpc>
              <a:buNone/>
            </a:pPr>
            <a:r>
              <a:rPr lang="en-US" sz="2400" b="1" spc="-24" kern="0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매출 +1,065만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914400" y="6779568"/>
            <a:ext cx="8829675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역대 최고 ROAS 달성. 그러나 표면 아래에서 신규 방문자 전환율 4주 연속 하락 중 — 재방문 의존 심화가 만든 착시의 해부.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914400" y="9013031"/>
            <a:ext cx="16459200" cy="9525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12" name="Text 8"/>
          <p:cNvSpPr/>
          <p:nvPr/>
        </p:nvSpPr>
        <p:spPr>
          <a:xfrm>
            <a:off x="914400" y="9251156"/>
            <a:ext cx="4032218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3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보고 기간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914400" y="9455944"/>
            <a:ext cx="403221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3/3 ~ 3/24</a:t>
            </a:r>
            <a:endParaRPr lang="en-US" sz="1125" dirty="0"/>
          </a:p>
        </p:txBody>
      </p:sp>
      <p:sp>
        <p:nvSpPr>
          <p:cNvPr id="14" name="Text 10"/>
          <p:cNvSpPr/>
          <p:nvPr/>
        </p:nvSpPr>
        <p:spPr>
          <a:xfrm>
            <a:off x="5095875" y="9251156"/>
            <a:ext cx="4032218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3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보고 대상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5095875" y="9455944"/>
            <a:ext cx="403221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검색 · SNS · 이메일 · 디스플레이</a:t>
            </a:r>
            <a:endParaRPr lang="en-US" sz="1125" dirty="0"/>
          </a:p>
        </p:txBody>
      </p:sp>
      <p:sp>
        <p:nvSpPr>
          <p:cNvPr id="16" name="Text 12"/>
          <p:cNvSpPr/>
          <p:nvPr/>
        </p:nvSpPr>
        <p:spPr>
          <a:xfrm>
            <a:off x="9277350" y="9251156"/>
            <a:ext cx="4032218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3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측정 기준</a:t>
            </a:r>
            <a:endParaRPr lang="en-US" sz="750" dirty="0"/>
          </a:p>
        </p:txBody>
      </p:sp>
      <p:sp>
        <p:nvSpPr>
          <p:cNvPr id="17" name="Text 13"/>
          <p:cNvSpPr/>
          <p:nvPr/>
        </p:nvSpPr>
        <p:spPr>
          <a:xfrm>
            <a:off x="9277350" y="9455944"/>
            <a:ext cx="403221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7일 클릭 / 1일 뷰스루 / 2주 간접</a:t>
            </a:r>
            <a:endParaRPr lang="en-US" sz="1125" dirty="0"/>
          </a:p>
        </p:txBody>
      </p:sp>
      <p:sp>
        <p:nvSpPr>
          <p:cNvPr id="18" name="Text 14"/>
          <p:cNvSpPr/>
          <p:nvPr/>
        </p:nvSpPr>
        <p:spPr>
          <a:xfrm>
            <a:off x="13458825" y="9251156"/>
            <a:ext cx="4032218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3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보고일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13458825" y="9455944"/>
            <a:ext cx="403221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2025.03.31</a:t>
            </a:r>
            <a:endParaRPr lang="en-US" sz="11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878770" y="457200"/>
            <a:ext cx="1799630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SLIDE 9 · 다음 주 실행 계획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 EXECUTION PLAN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5140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W5~W8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CFC9BD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|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실행 로드맵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CFC9BD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|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305348"/>
            <a:ext cx="743900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 채널별 예산 조정</a:t>
            </a:r>
            <a:endParaRPr lang="en-US" sz="825" dirty="0"/>
          </a:p>
        </p:txBody>
      </p:sp>
      <p:sp>
        <p:nvSpPr>
          <p:cNvPr id="12" name="Shape 8"/>
          <p:cNvSpPr/>
          <p:nvPr/>
        </p:nvSpPr>
        <p:spPr>
          <a:xfrm>
            <a:off x="685800" y="2601069"/>
            <a:ext cx="7222331" cy="341888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95325" y="3453408"/>
            <a:ext cx="7203281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14" name="Text 10"/>
          <p:cNvSpPr/>
          <p:nvPr/>
        </p:nvSpPr>
        <p:spPr>
          <a:xfrm>
            <a:off x="885825" y="2782044"/>
            <a:ext cx="672108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검색광고</a:t>
            </a:r>
            <a:endParaRPr lang="en-US" sz="1275" dirty="0"/>
          </a:p>
        </p:txBody>
      </p:sp>
      <p:sp>
        <p:nvSpPr>
          <p:cNvPr id="15" name="Text 11"/>
          <p:cNvSpPr/>
          <p:nvPr/>
        </p:nvSpPr>
        <p:spPr>
          <a:xfrm>
            <a:off x="6247209" y="2811512"/>
            <a:ext cx="41389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400만</a:t>
            </a:r>
            <a:endParaRPr lang="en-US" sz="975" dirty="0"/>
          </a:p>
        </p:txBody>
      </p:sp>
      <p:sp>
        <p:nvSpPr>
          <p:cNvPr id="16" name="Text 12"/>
          <p:cNvSpPr/>
          <p:nvPr/>
        </p:nvSpPr>
        <p:spPr>
          <a:xfrm>
            <a:off x="6680150" y="2811512"/>
            <a:ext cx="14436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→</a:t>
            </a:r>
            <a:endParaRPr lang="en-US" sz="975" dirty="0"/>
          </a:p>
        </p:txBody>
      </p:sp>
      <p:sp>
        <p:nvSpPr>
          <p:cNvPr id="17" name="Text 13"/>
          <p:cNvSpPr/>
          <p:nvPr/>
        </p:nvSpPr>
        <p:spPr>
          <a:xfrm>
            <a:off x="6843564" y="2811512"/>
            <a:ext cx="423416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400만</a:t>
            </a:r>
            <a:endParaRPr lang="en-US" sz="975" dirty="0"/>
          </a:p>
        </p:txBody>
      </p:sp>
      <p:sp>
        <p:nvSpPr>
          <p:cNvPr id="18" name="Text 14"/>
          <p:cNvSpPr/>
          <p:nvPr/>
        </p:nvSpPr>
        <p:spPr>
          <a:xfrm>
            <a:off x="7286030" y="2811512"/>
            <a:ext cx="49827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( 유지 )</a:t>
            </a:r>
            <a:endParaRPr lang="en-US" sz="975" dirty="0"/>
          </a:p>
        </p:txBody>
      </p:sp>
      <p:sp>
        <p:nvSpPr>
          <p:cNvPr id="19" name="Text 15"/>
          <p:cNvSpPr/>
          <p:nvPr/>
        </p:nvSpPr>
        <p:spPr>
          <a:xfrm>
            <a:off x="885825" y="3090118"/>
            <a:ext cx="7026950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→ ROAS 5.0+ 유지</a:t>
            </a:r>
            <a:endParaRPr lang="en-US" sz="975" dirty="0"/>
          </a:p>
        </p:txBody>
      </p:sp>
      <p:sp>
        <p:nvSpPr>
          <p:cNvPr id="20" name="Shape 16"/>
          <p:cNvSpPr/>
          <p:nvPr/>
        </p:nvSpPr>
        <p:spPr>
          <a:xfrm>
            <a:off x="695325" y="4305746"/>
            <a:ext cx="7203281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1" name="Text 17"/>
          <p:cNvSpPr/>
          <p:nvPr/>
        </p:nvSpPr>
        <p:spPr>
          <a:xfrm>
            <a:off x="885825" y="3634383"/>
            <a:ext cx="410766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</a:t>
            </a:r>
            <a:endParaRPr lang="en-US" sz="1275" dirty="0"/>
          </a:p>
        </p:txBody>
      </p:sp>
      <p:sp>
        <p:nvSpPr>
          <p:cNvPr id="22" name="Text 18"/>
          <p:cNvSpPr/>
          <p:nvPr/>
        </p:nvSpPr>
        <p:spPr>
          <a:xfrm>
            <a:off x="6247209" y="3663851"/>
            <a:ext cx="41389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300만</a:t>
            </a:r>
            <a:endParaRPr lang="en-US" sz="975" dirty="0"/>
          </a:p>
        </p:txBody>
      </p:sp>
      <p:sp>
        <p:nvSpPr>
          <p:cNvPr id="23" name="Text 19"/>
          <p:cNvSpPr/>
          <p:nvPr/>
        </p:nvSpPr>
        <p:spPr>
          <a:xfrm>
            <a:off x="6680150" y="3663851"/>
            <a:ext cx="14436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→</a:t>
            </a:r>
            <a:endParaRPr lang="en-US" sz="975" dirty="0"/>
          </a:p>
        </p:txBody>
      </p:sp>
      <p:sp>
        <p:nvSpPr>
          <p:cNvPr id="24" name="Text 20"/>
          <p:cNvSpPr/>
          <p:nvPr/>
        </p:nvSpPr>
        <p:spPr>
          <a:xfrm>
            <a:off x="6843564" y="3663851"/>
            <a:ext cx="423416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300만</a:t>
            </a:r>
            <a:endParaRPr lang="en-US" sz="975" dirty="0"/>
          </a:p>
        </p:txBody>
      </p:sp>
      <p:sp>
        <p:nvSpPr>
          <p:cNvPr id="25" name="Text 21"/>
          <p:cNvSpPr/>
          <p:nvPr/>
        </p:nvSpPr>
        <p:spPr>
          <a:xfrm>
            <a:off x="7286030" y="3663851"/>
            <a:ext cx="49827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( 유지 )</a:t>
            </a:r>
            <a:endParaRPr lang="en-US" sz="975" dirty="0"/>
          </a:p>
        </p:txBody>
      </p:sp>
      <p:sp>
        <p:nvSpPr>
          <p:cNvPr id="26" name="Text 22"/>
          <p:cNvSpPr/>
          <p:nvPr/>
        </p:nvSpPr>
        <p:spPr>
          <a:xfrm>
            <a:off x="885825" y="3942457"/>
            <a:ext cx="7026950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→ 검색전환 모니터링</a:t>
            </a:r>
            <a:endParaRPr lang="en-US" sz="975" dirty="0"/>
          </a:p>
        </p:txBody>
      </p:sp>
      <p:sp>
        <p:nvSpPr>
          <p:cNvPr id="27" name="Shape 23"/>
          <p:cNvSpPr/>
          <p:nvPr/>
        </p:nvSpPr>
        <p:spPr>
          <a:xfrm>
            <a:off x="695325" y="4315271"/>
            <a:ext cx="7203281" cy="852339"/>
          </a:xfrm>
          <a:prstGeom prst="rect">
            <a:avLst/>
          </a:prstGeom>
          <a:solidFill>
            <a:srgbClr val="F5FAF5"/>
          </a:solidFill>
          <a:ln/>
        </p:spPr>
      </p:sp>
      <p:sp>
        <p:nvSpPr>
          <p:cNvPr id="28" name="Shape 24"/>
          <p:cNvSpPr/>
          <p:nvPr/>
        </p:nvSpPr>
        <p:spPr>
          <a:xfrm>
            <a:off x="695325" y="5158085"/>
            <a:ext cx="7203281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9" name="Text 25"/>
          <p:cNvSpPr/>
          <p:nvPr/>
        </p:nvSpPr>
        <p:spPr>
          <a:xfrm>
            <a:off x="885825" y="4486721"/>
            <a:ext cx="523131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</a:t>
            </a:r>
            <a:endParaRPr lang="en-US" sz="1275" dirty="0"/>
          </a:p>
        </p:txBody>
      </p:sp>
      <p:sp>
        <p:nvSpPr>
          <p:cNvPr id="30" name="Text 26"/>
          <p:cNvSpPr/>
          <p:nvPr/>
        </p:nvSpPr>
        <p:spPr>
          <a:xfrm>
            <a:off x="6260604" y="4516189"/>
            <a:ext cx="345728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50만</a:t>
            </a:r>
            <a:endParaRPr lang="en-US" sz="975" dirty="0"/>
          </a:p>
        </p:txBody>
      </p:sp>
      <p:sp>
        <p:nvSpPr>
          <p:cNvPr id="31" name="Text 27"/>
          <p:cNvSpPr/>
          <p:nvPr/>
        </p:nvSpPr>
        <p:spPr>
          <a:xfrm>
            <a:off x="6625382" y="4516189"/>
            <a:ext cx="14436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→</a:t>
            </a:r>
            <a:endParaRPr lang="en-US" sz="975" dirty="0"/>
          </a:p>
        </p:txBody>
      </p:sp>
      <p:sp>
        <p:nvSpPr>
          <p:cNvPr id="32" name="Text 28"/>
          <p:cNvSpPr/>
          <p:nvPr/>
        </p:nvSpPr>
        <p:spPr>
          <a:xfrm>
            <a:off x="6788795" y="4516189"/>
            <a:ext cx="423416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150만</a:t>
            </a:r>
            <a:endParaRPr lang="en-US" sz="975" dirty="0"/>
          </a:p>
        </p:txBody>
      </p:sp>
      <p:sp>
        <p:nvSpPr>
          <p:cNvPr id="33" name="Text 29"/>
          <p:cNvSpPr/>
          <p:nvPr/>
        </p:nvSpPr>
        <p:spPr>
          <a:xfrm>
            <a:off x="7231261" y="4516189"/>
            <a:ext cx="553045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( +200% )</a:t>
            </a:r>
            <a:endParaRPr lang="en-US" sz="975" dirty="0"/>
          </a:p>
        </p:txBody>
      </p:sp>
      <p:sp>
        <p:nvSpPr>
          <p:cNvPr id="34" name="Text 30"/>
          <p:cNvSpPr/>
          <p:nvPr/>
        </p:nvSpPr>
        <p:spPr>
          <a:xfrm>
            <a:off x="885825" y="4794796"/>
            <a:ext cx="7026950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→ +800만 매출 기대</a:t>
            </a:r>
            <a:endParaRPr lang="en-US" sz="975" dirty="0"/>
          </a:p>
        </p:txBody>
      </p:sp>
      <p:sp>
        <p:nvSpPr>
          <p:cNvPr id="35" name="Shape 31"/>
          <p:cNvSpPr/>
          <p:nvPr/>
        </p:nvSpPr>
        <p:spPr>
          <a:xfrm>
            <a:off x="695325" y="5167610"/>
            <a:ext cx="7203281" cy="842814"/>
          </a:xfrm>
          <a:prstGeom prst="rect">
            <a:avLst/>
          </a:prstGeom>
          <a:solidFill>
            <a:srgbClr val="FEF5F4"/>
          </a:solidFill>
          <a:ln/>
        </p:spPr>
      </p:sp>
      <p:sp>
        <p:nvSpPr>
          <p:cNvPr id="36" name="Text 32"/>
          <p:cNvSpPr/>
          <p:nvPr/>
        </p:nvSpPr>
        <p:spPr>
          <a:xfrm>
            <a:off x="885825" y="5339060"/>
            <a:ext cx="821085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</a:t>
            </a:r>
            <a:endParaRPr lang="en-US" sz="1275" dirty="0"/>
          </a:p>
        </p:txBody>
      </p:sp>
      <p:sp>
        <p:nvSpPr>
          <p:cNvPr id="37" name="Text 33"/>
          <p:cNvSpPr/>
          <p:nvPr/>
        </p:nvSpPr>
        <p:spPr>
          <a:xfrm>
            <a:off x="6383387" y="5368528"/>
            <a:ext cx="41389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200만</a:t>
            </a:r>
            <a:endParaRPr lang="en-US" sz="975" dirty="0"/>
          </a:p>
        </p:txBody>
      </p:sp>
      <p:sp>
        <p:nvSpPr>
          <p:cNvPr id="38" name="Text 34"/>
          <p:cNvSpPr/>
          <p:nvPr/>
        </p:nvSpPr>
        <p:spPr>
          <a:xfrm>
            <a:off x="6816328" y="5368528"/>
            <a:ext cx="14436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FB1A2C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→</a:t>
            </a:r>
            <a:endParaRPr lang="en-US" sz="975" dirty="0"/>
          </a:p>
        </p:txBody>
      </p:sp>
      <p:sp>
        <p:nvSpPr>
          <p:cNvPr id="39" name="Text 35"/>
          <p:cNvSpPr/>
          <p:nvPr/>
        </p:nvSpPr>
        <p:spPr>
          <a:xfrm>
            <a:off x="6979741" y="5368528"/>
            <a:ext cx="287238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0만</a:t>
            </a:r>
            <a:endParaRPr lang="en-US" sz="975" dirty="0"/>
          </a:p>
        </p:txBody>
      </p:sp>
      <p:sp>
        <p:nvSpPr>
          <p:cNvPr id="40" name="Text 36"/>
          <p:cNvSpPr/>
          <p:nvPr/>
        </p:nvSpPr>
        <p:spPr>
          <a:xfrm>
            <a:off x="7286030" y="5368528"/>
            <a:ext cx="49827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FB1A2C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( 중단 )</a:t>
            </a:r>
            <a:endParaRPr lang="en-US" sz="975" dirty="0"/>
          </a:p>
        </p:txBody>
      </p:sp>
      <p:sp>
        <p:nvSpPr>
          <p:cNvPr id="41" name="Text 37"/>
          <p:cNvSpPr/>
          <p:nvPr/>
        </p:nvSpPr>
        <p:spPr>
          <a:xfrm>
            <a:off x="885825" y="5647134"/>
            <a:ext cx="7026950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→ 예산 이메일 전환</a:t>
            </a:r>
            <a:endParaRPr lang="en-US" sz="975" dirty="0"/>
          </a:p>
        </p:txBody>
      </p:sp>
      <p:sp>
        <p:nvSpPr>
          <p:cNvPr id="42" name="Shape 38"/>
          <p:cNvSpPr/>
          <p:nvPr/>
        </p:nvSpPr>
        <p:spPr>
          <a:xfrm>
            <a:off x="685800" y="6210449"/>
            <a:ext cx="7222331" cy="502890"/>
          </a:xfrm>
          <a:prstGeom prst="rect">
            <a:avLst/>
          </a:prstGeom>
          <a:solidFill>
            <a:srgbClr val="FDF6F2"/>
          </a:solidFill>
          <a:ln/>
        </p:spPr>
      </p:sp>
      <p:sp>
        <p:nvSpPr>
          <p:cNvPr id="43" name="Shape 39"/>
          <p:cNvSpPr/>
          <p:nvPr/>
        </p:nvSpPr>
        <p:spPr>
          <a:xfrm>
            <a:off x="685800" y="6210449"/>
            <a:ext cx="28575" cy="502890"/>
          </a:xfrm>
          <a:prstGeom prst="rect">
            <a:avLst/>
          </a:prstGeom>
          <a:solidFill>
            <a:srgbClr val="F5663C"/>
          </a:solidFill>
          <a:ln/>
        </p:spPr>
      </p:sp>
      <p:sp>
        <p:nvSpPr>
          <p:cNvPr id="44" name="Text 40"/>
          <p:cNvSpPr/>
          <p:nvPr/>
        </p:nvSpPr>
        <p:spPr>
          <a:xfrm>
            <a:off x="904875" y="6362849"/>
            <a:ext cx="7029426" cy="2361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975" b="1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⚠ 담당자 배정 필요 — </a:t>
            </a:r>
            <a:pPr algn="l" indent="0" marL="0">
              <a:lnSpc>
                <a:spcPct val="160000"/>
              </a:lnSpc>
              <a:buNone/>
            </a:pPr>
            <a:r>
              <a:rPr lang="en-US" sz="975" dirty="0">
                <a:solidFill>
                  <a:srgbClr val="3B3B3B"/>
                </a:solidFill>
                <a:highlight>
                  <a:srgbClr val="FDF6F2"/>
                </a:highlight>
                <a:latin typeface="Archivo" pitchFamily="34" charset="0"/>
                <a:ea typeface="Archivo" pitchFamily="34" charset="-122"/>
                <a:cs typeface="Archivo" pitchFamily="34" charset="-120"/>
              </a:rPr>
              <a:t>각 항목의 담당자와 최종 승인자를 W5 시작 전 확정. 미배정 항목은 다음 보고서에 "미실행"으로 표기됩니다.</a:t>
            </a:r>
            <a:endParaRPr lang="en-US" sz="975" dirty="0"/>
          </a:p>
        </p:txBody>
      </p:sp>
      <p:sp>
        <p:nvSpPr>
          <p:cNvPr id="45" name="Text 41"/>
          <p:cNvSpPr/>
          <p:nvPr/>
        </p:nvSpPr>
        <p:spPr>
          <a:xfrm>
            <a:off x="8212931" y="2305348"/>
            <a:ext cx="967079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 ~ W8 로드맵</a:t>
            </a:r>
            <a:endParaRPr lang="en-US" sz="825" dirty="0"/>
          </a:p>
        </p:txBody>
      </p:sp>
      <p:sp>
        <p:nvSpPr>
          <p:cNvPr id="46" name="Shape 42"/>
          <p:cNvSpPr/>
          <p:nvPr/>
        </p:nvSpPr>
        <p:spPr>
          <a:xfrm>
            <a:off x="8212931" y="2601069"/>
            <a:ext cx="2275731" cy="2685901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47" name="Text 43"/>
          <p:cNvSpPr/>
          <p:nvPr/>
        </p:nvSpPr>
        <p:spPr>
          <a:xfrm>
            <a:off x="8355806" y="2762994"/>
            <a:ext cx="206618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spc="-15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</a:t>
            </a:r>
            <a:endParaRPr lang="en-US" sz="1500" dirty="0"/>
          </a:p>
        </p:txBody>
      </p:sp>
      <p:sp>
        <p:nvSpPr>
          <p:cNvPr id="48" name="Text 44"/>
          <p:cNvSpPr/>
          <p:nvPr/>
        </p:nvSpPr>
        <p:spPr>
          <a:xfrm>
            <a:off x="8355806" y="3058269"/>
            <a:ext cx="206618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3/31</a:t>
            </a:r>
            <a:endParaRPr lang="en-US" sz="825" dirty="0"/>
          </a:p>
        </p:txBody>
      </p:sp>
      <p:sp>
        <p:nvSpPr>
          <p:cNvPr id="49" name="Shape 45"/>
          <p:cNvSpPr/>
          <p:nvPr/>
        </p:nvSpPr>
        <p:spPr>
          <a:xfrm>
            <a:off x="8355806" y="3315891"/>
            <a:ext cx="1989981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50" name="Shape 46"/>
          <p:cNvSpPr/>
          <p:nvPr/>
        </p:nvSpPr>
        <p:spPr>
          <a:xfrm>
            <a:off x="8355806" y="3477816"/>
            <a:ext cx="57150" cy="57150"/>
          </a:xfrm>
          <a:prstGeom prst="ellipse">
            <a:avLst/>
          </a:prstGeom>
          <a:solidFill>
            <a:srgbClr val="FB1A2C"/>
          </a:solidFill>
          <a:ln/>
        </p:spPr>
      </p:sp>
      <p:sp>
        <p:nvSpPr>
          <p:cNvPr id="51" name="Text 47"/>
          <p:cNvSpPr/>
          <p:nvPr/>
        </p:nvSpPr>
        <p:spPr>
          <a:xfrm>
            <a:off x="8489156" y="3420666"/>
            <a:ext cx="1932831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 150만 집행 시작</a:t>
            </a:r>
            <a:endParaRPr lang="en-US" sz="975" dirty="0"/>
          </a:p>
        </p:txBody>
      </p:sp>
      <p:sp>
        <p:nvSpPr>
          <p:cNvPr id="52" name="Text 48"/>
          <p:cNvSpPr/>
          <p:nvPr/>
        </p:nvSpPr>
        <p:spPr>
          <a:xfrm>
            <a:off x="8489156" y="3612952"/>
            <a:ext cx="193283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즉시</a:t>
            </a:r>
            <a:endParaRPr lang="en-US" sz="825" dirty="0"/>
          </a:p>
        </p:txBody>
      </p:sp>
      <p:sp>
        <p:nvSpPr>
          <p:cNvPr id="53" name="Shape 49"/>
          <p:cNvSpPr/>
          <p:nvPr/>
        </p:nvSpPr>
        <p:spPr>
          <a:xfrm>
            <a:off x="8355806" y="3927723"/>
            <a:ext cx="57150" cy="57150"/>
          </a:xfrm>
          <a:prstGeom prst="ellipse">
            <a:avLst/>
          </a:prstGeom>
          <a:solidFill>
            <a:srgbClr val="FB1A2C"/>
          </a:solidFill>
          <a:ln/>
        </p:spPr>
      </p:sp>
      <p:sp>
        <p:nvSpPr>
          <p:cNvPr id="54" name="Text 50"/>
          <p:cNvSpPr/>
          <p:nvPr/>
        </p:nvSpPr>
        <p:spPr>
          <a:xfrm>
            <a:off x="8489156" y="3870573"/>
            <a:ext cx="1932831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OFF</a:t>
            </a:r>
            <a:endParaRPr lang="en-US" sz="975" dirty="0"/>
          </a:p>
        </p:txBody>
      </p:sp>
      <p:sp>
        <p:nvSpPr>
          <p:cNvPr id="55" name="Text 51"/>
          <p:cNvSpPr/>
          <p:nvPr/>
        </p:nvSpPr>
        <p:spPr>
          <a:xfrm>
            <a:off x="8489156" y="4062859"/>
            <a:ext cx="193283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즉시</a:t>
            </a:r>
            <a:endParaRPr lang="en-US" sz="825" dirty="0"/>
          </a:p>
        </p:txBody>
      </p:sp>
      <p:sp>
        <p:nvSpPr>
          <p:cNvPr id="56" name="Shape 52"/>
          <p:cNvSpPr/>
          <p:nvPr/>
        </p:nvSpPr>
        <p:spPr>
          <a:xfrm>
            <a:off x="8355806" y="4377630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57" name="Text 53"/>
          <p:cNvSpPr/>
          <p:nvPr/>
        </p:nvSpPr>
        <p:spPr>
          <a:xfrm>
            <a:off x="8489156" y="4320480"/>
            <a:ext cx="1932831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소재 3종 교체</a:t>
            </a:r>
            <a:endParaRPr lang="en-US" sz="975" dirty="0"/>
          </a:p>
        </p:txBody>
      </p:sp>
      <p:sp>
        <p:nvSpPr>
          <p:cNvPr id="58" name="Text 54"/>
          <p:cNvSpPr/>
          <p:nvPr/>
        </p:nvSpPr>
        <p:spPr>
          <a:xfrm>
            <a:off x="8489156" y="4512766"/>
            <a:ext cx="193283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수요일</a:t>
            </a:r>
            <a:endParaRPr lang="en-US" sz="825" dirty="0"/>
          </a:p>
        </p:txBody>
      </p:sp>
      <p:sp>
        <p:nvSpPr>
          <p:cNvPr id="59" name="Shape 55"/>
          <p:cNvSpPr/>
          <p:nvPr/>
        </p:nvSpPr>
        <p:spPr>
          <a:xfrm>
            <a:off x="8355806" y="4827538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60" name="Text 56"/>
          <p:cNvSpPr/>
          <p:nvPr/>
        </p:nvSpPr>
        <p:spPr>
          <a:xfrm>
            <a:off x="8489156" y="4770388"/>
            <a:ext cx="1932831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전용 랜딩 A/B 설계</a:t>
            </a:r>
            <a:endParaRPr lang="en-US" sz="975" dirty="0"/>
          </a:p>
        </p:txBody>
      </p:sp>
      <p:sp>
        <p:nvSpPr>
          <p:cNvPr id="61" name="Text 57"/>
          <p:cNvSpPr/>
          <p:nvPr/>
        </p:nvSpPr>
        <p:spPr>
          <a:xfrm>
            <a:off x="8489156" y="4962674"/>
            <a:ext cx="193283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금요일</a:t>
            </a:r>
            <a:endParaRPr lang="en-US" sz="825" dirty="0"/>
          </a:p>
        </p:txBody>
      </p:sp>
      <p:sp>
        <p:nvSpPr>
          <p:cNvPr id="62" name="Shape 58"/>
          <p:cNvSpPr/>
          <p:nvPr/>
        </p:nvSpPr>
        <p:spPr>
          <a:xfrm>
            <a:off x="10583912" y="2601069"/>
            <a:ext cx="2275880" cy="2685901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63" name="Text 59"/>
          <p:cNvSpPr/>
          <p:nvPr/>
        </p:nvSpPr>
        <p:spPr>
          <a:xfrm>
            <a:off x="10726787" y="2762994"/>
            <a:ext cx="206633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spc="-15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W6</a:t>
            </a:r>
            <a:endParaRPr lang="en-US" sz="1500" dirty="0"/>
          </a:p>
        </p:txBody>
      </p:sp>
      <p:sp>
        <p:nvSpPr>
          <p:cNvPr id="64" name="Text 60"/>
          <p:cNvSpPr/>
          <p:nvPr/>
        </p:nvSpPr>
        <p:spPr>
          <a:xfrm>
            <a:off x="10726787" y="3058269"/>
            <a:ext cx="206633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4/7</a:t>
            </a:r>
            <a:endParaRPr lang="en-US" sz="825" dirty="0"/>
          </a:p>
        </p:txBody>
      </p:sp>
      <p:sp>
        <p:nvSpPr>
          <p:cNvPr id="65" name="Shape 61"/>
          <p:cNvSpPr/>
          <p:nvPr/>
        </p:nvSpPr>
        <p:spPr>
          <a:xfrm>
            <a:off x="10726787" y="3315891"/>
            <a:ext cx="199013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66" name="Shape 62"/>
          <p:cNvSpPr/>
          <p:nvPr/>
        </p:nvSpPr>
        <p:spPr>
          <a:xfrm>
            <a:off x="10726787" y="3477816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67" name="Text 63"/>
          <p:cNvSpPr/>
          <p:nvPr/>
        </p:nvSpPr>
        <p:spPr>
          <a:xfrm>
            <a:off x="10860137" y="3420666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 ROAS 중간 점검</a:t>
            </a:r>
            <a:endParaRPr lang="en-US" sz="975" dirty="0"/>
          </a:p>
        </p:txBody>
      </p:sp>
      <p:sp>
        <p:nvSpPr>
          <p:cNvPr id="68" name="Text 64"/>
          <p:cNvSpPr/>
          <p:nvPr/>
        </p:nvSpPr>
        <p:spPr>
          <a:xfrm>
            <a:off x="10860137" y="3612952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화요일</a:t>
            </a:r>
            <a:endParaRPr lang="en-US" sz="825" dirty="0"/>
          </a:p>
        </p:txBody>
      </p:sp>
      <p:sp>
        <p:nvSpPr>
          <p:cNvPr id="69" name="Shape 65"/>
          <p:cNvSpPr/>
          <p:nvPr/>
        </p:nvSpPr>
        <p:spPr>
          <a:xfrm>
            <a:off x="10726787" y="3927723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70" name="Text 66"/>
          <p:cNvSpPr/>
          <p:nvPr/>
        </p:nvSpPr>
        <p:spPr>
          <a:xfrm>
            <a:off x="10860137" y="3870573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 회복 여부 확인</a:t>
            </a:r>
            <a:endParaRPr lang="en-US" sz="975" dirty="0"/>
          </a:p>
        </p:txBody>
      </p:sp>
      <p:sp>
        <p:nvSpPr>
          <p:cNvPr id="71" name="Text 67"/>
          <p:cNvSpPr/>
          <p:nvPr/>
        </p:nvSpPr>
        <p:spPr>
          <a:xfrm>
            <a:off x="10860137" y="4062859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화요일</a:t>
            </a:r>
            <a:endParaRPr lang="en-US" sz="825" dirty="0"/>
          </a:p>
        </p:txBody>
      </p:sp>
      <p:sp>
        <p:nvSpPr>
          <p:cNvPr id="72" name="Shape 68"/>
          <p:cNvSpPr/>
          <p:nvPr/>
        </p:nvSpPr>
        <p:spPr>
          <a:xfrm>
            <a:off x="10726787" y="4377630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73" name="Text 69"/>
          <p:cNvSpPr/>
          <p:nvPr/>
        </p:nvSpPr>
        <p:spPr>
          <a:xfrm>
            <a:off x="10860137" y="4320480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 뷰스루 트래킹 세팅</a:t>
            </a:r>
            <a:endParaRPr lang="en-US" sz="975" dirty="0"/>
          </a:p>
        </p:txBody>
      </p:sp>
      <p:sp>
        <p:nvSpPr>
          <p:cNvPr id="74" name="Text 70"/>
          <p:cNvSpPr/>
          <p:nvPr/>
        </p:nvSpPr>
        <p:spPr>
          <a:xfrm>
            <a:off x="10860137" y="4512766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수요일</a:t>
            </a:r>
            <a:endParaRPr lang="en-US" sz="825" dirty="0"/>
          </a:p>
        </p:txBody>
      </p:sp>
      <p:sp>
        <p:nvSpPr>
          <p:cNvPr id="75" name="Shape 71"/>
          <p:cNvSpPr/>
          <p:nvPr/>
        </p:nvSpPr>
        <p:spPr>
          <a:xfrm>
            <a:off x="10726787" y="4827538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76" name="Text 72"/>
          <p:cNvSpPr/>
          <p:nvPr/>
        </p:nvSpPr>
        <p:spPr>
          <a:xfrm>
            <a:off x="10860137" y="4770388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 SNS W5 검색전환 집계</a:t>
            </a:r>
            <a:endParaRPr lang="en-US" sz="975" dirty="0"/>
          </a:p>
        </p:txBody>
      </p:sp>
      <p:sp>
        <p:nvSpPr>
          <p:cNvPr id="77" name="Text 73"/>
          <p:cNvSpPr/>
          <p:nvPr/>
        </p:nvSpPr>
        <p:spPr>
          <a:xfrm>
            <a:off x="10860137" y="4962674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금요일</a:t>
            </a:r>
            <a:endParaRPr lang="en-US" sz="825" dirty="0"/>
          </a:p>
        </p:txBody>
      </p:sp>
      <p:sp>
        <p:nvSpPr>
          <p:cNvPr id="78" name="Shape 74"/>
          <p:cNvSpPr/>
          <p:nvPr/>
        </p:nvSpPr>
        <p:spPr>
          <a:xfrm>
            <a:off x="12955042" y="2601069"/>
            <a:ext cx="2275880" cy="2685901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79" name="Text 75"/>
          <p:cNvSpPr/>
          <p:nvPr/>
        </p:nvSpPr>
        <p:spPr>
          <a:xfrm>
            <a:off x="13097917" y="2762994"/>
            <a:ext cx="206633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spc="-15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W7</a:t>
            </a:r>
            <a:endParaRPr lang="en-US" sz="1500" dirty="0"/>
          </a:p>
        </p:txBody>
      </p:sp>
      <p:sp>
        <p:nvSpPr>
          <p:cNvPr id="80" name="Text 76"/>
          <p:cNvSpPr/>
          <p:nvPr/>
        </p:nvSpPr>
        <p:spPr>
          <a:xfrm>
            <a:off x="13097917" y="3058269"/>
            <a:ext cx="206633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4/14</a:t>
            </a:r>
            <a:endParaRPr lang="en-US" sz="825" dirty="0"/>
          </a:p>
        </p:txBody>
      </p:sp>
      <p:sp>
        <p:nvSpPr>
          <p:cNvPr id="81" name="Shape 77"/>
          <p:cNvSpPr/>
          <p:nvPr/>
        </p:nvSpPr>
        <p:spPr>
          <a:xfrm>
            <a:off x="13097917" y="3315891"/>
            <a:ext cx="199013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82" name="Shape 78"/>
          <p:cNvSpPr/>
          <p:nvPr/>
        </p:nvSpPr>
        <p:spPr>
          <a:xfrm>
            <a:off x="13097917" y="3477816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83" name="Text 79"/>
          <p:cNvSpPr/>
          <p:nvPr/>
        </p:nvSpPr>
        <p:spPr>
          <a:xfrm>
            <a:off x="13231267" y="3420666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 ROAS 기준치(6.0) 판단</a:t>
            </a:r>
            <a:endParaRPr lang="en-US" sz="975" dirty="0"/>
          </a:p>
        </p:txBody>
      </p:sp>
      <p:sp>
        <p:nvSpPr>
          <p:cNvPr id="84" name="Text 80"/>
          <p:cNvSpPr/>
          <p:nvPr/>
        </p:nvSpPr>
        <p:spPr>
          <a:xfrm>
            <a:off x="13231267" y="3612952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월요일</a:t>
            </a:r>
            <a:endParaRPr lang="en-US" sz="825" dirty="0"/>
          </a:p>
        </p:txBody>
      </p:sp>
      <p:sp>
        <p:nvSpPr>
          <p:cNvPr id="85" name="Shape 81"/>
          <p:cNvSpPr/>
          <p:nvPr/>
        </p:nvSpPr>
        <p:spPr>
          <a:xfrm>
            <a:off x="13097917" y="3927723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86" name="Text 82"/>
          <p:cNvSpPr/>
          <p:nvPr/>
        </p:nvSpPr>
        <p:spPr>
          <a:xfrm>
            <a:off x="13231267" y="3870573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 A/B 결과 분석</a:t>
            </a:r>
            <a:endParaRPr lang="en-US" sz="975" dirty="0"/>
          </a:p>
        </p:txBody>
      </p:sp>
      <p:sp>
        <p:nvSpPr>
          <p:cNvPr id="87" name="Text 83"/>
          <p:cNvSpPr/>
          <p:nvPr/>
        </p:nvSpPr>
        <p:spPr>
          <a:xfrm>
            <a:off x="13231267" y="4062859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수요일</a:t>
            </a:r>
            <a:endParaRPr lang="en-US" sz="825" dirty="0"/>
          </a:p>
        </p:txBody>
      </p:sp>
      <p:sp>
        <p:nvSpPr>
          <p:cNvPr id="88" name="Shape 84"/>
          <p:cNvSpPr/>
          <p:nvPr/>
        </p:nvSpPr>
        <p:spPr>
          <a:xfrm>
            <a:off x="13097917" y="4377630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89" name="Text 85"/>
          <p:cNvSpPr/>
          <p:nvPr/>
        </p:nvSpPr>
        <p:spPr>
          <a:xfrm>
            <a:off x="13231267" y="4320480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다음 달 예산 배분안 초안</a:t>
            </a:r>
            <a:endParaRPr lang="en-US" sz="975" dirty="0"/>
          </a:p>
        </p:txBody>
      </p:sp>
      <p:sp>
        <p:nvSpPr>
          <p:cNvPr id="90" name="Text 86"/>
          <p:cNvSpPr/>
          <p:nvPr/>
        </p:nvSpPr>
        <p:spPr>
          <a:xfrm>
            <a:off x="13231267" y="4512766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금요일</a:t>
            </a:r>
            <a:endParaRPr lang="en-US" sz="825" dirty="0"/>
          </a:p>
        </p:txBody>
      </p:sp>
      <p:sp>
        <p:nvSpPr>
          <p:cNvPr id="91" name="Shape 87"/>
          <p:cNvSpPr/>
          <p:nvPr/>
        </p:nvSpPr>
        <p:spPr>
          <a:xfrm>
            <a:off x="15326171" y="2601069"/>
            <a:ext cx="2275880" cy="2685901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92" name="Text 88"/>
          <p:cNvSpPr/>
          <p:nvPr/>
        </p:nvSpPr>
        <p:spPr>
          <a:xfrm>
            <a:off x="15469046" y="2762994"/>
            <a:ext cx="206633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spc="-15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W8</a:t>
            </a:r>
            <a:endParaRPr lang="en-US" sz="1500" dirty="0"/>
          </a:p>
        </p:txBody>
      </p:sp>
      <p:sp>
        <p:nvSpPr>
          <p:cNvPr id="93" name="Text 89"/>
          <p:cNvSpPr/>
          <p:nvPr/>
        </p:nvSpPr>
        <p:spPr>
          <a:xfrm>
            <a:off x="15469046" y="3058269"/>
            <a:ext cx="206633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4/21</a:t>
            </a:r>
            <a:endParaRPr lang="en-US" sz="825" dirty="0"/>
          </a:p>
        </p:txBody>
      </p:sp>
      <p:sp>
        <p:nvSpPr>
          <p:cNvPr id="94" name="Shape 90"/>
          <p:cNvSpPr/>
          <p:nvPr/>
        </p:nvSpPr>
        <p:spPr>
          <a:xfrm>
            <a:off x="15469046" y="3315891"/>
            <a:ext cx="199013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95" name="Shape 91"/>
          <p:cNvSpPr/>
          <p:nvPr/>
        </p:nvSpPr>
        <p:spPr>
          <a:xfrm>
            <a:off x="15469046" y="3477816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96" name="Text 92"/>
          <p:cNvSpPr/>
          <p:nvPr/>
        </p:nvSpPr>
        <p:spPr>
          <a:xfrm>
            <a:off x="15602396" y="3420666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전체 가설 검증 결과 보고</a:t>
            </a:r>
            <a:endParaRPr lang="en-US" sz="975" dirty="0"/>
          </a:p>
        </p:txBody>
      </p:sp>
      <p:sp>
        <p:nvSpPr>
          <p:cNvPr id="97" name="Text 93"/>
          <p:cNvSpPr/>
          <p:nvPr/>
        </p:nvSpPr>
        <p:spPr>
          <a:xfrm>
            <a:off x="15602396" y="3612952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월요일</a:t>
            </a:r>
            <a:endParaRPr lang="en-US" sz="825" dirty="0"/>
          </a:p>
        </p:txBody>
      </p:sp>
      <p:sp>
        <p:nvSpPr>
          <p:cNvPr id="98" name="Shape 94"/>
          <p:cNvSpPr/>
          <p:nvPr/>
        </p:nvSpPr>
        <p:spPr>
          <a:xfrm>
            <a:off x="15469046" y="3927723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99" name="Text 95"/>
          <p:cNvSpPr/>
          <p:nvPr/>
        </p:nvSpPr>
        <p:spPr>
          <a:xfrm>
            <a:off x="15602396" y="3870573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 통합 ROAS 체계 완성</a:t>
            </a:r>
            <a:endParaRPr lang="en-US" sz="975" dirty="0"/>
          </a:p>
        </p:txBody>
      </p:sp>
      <p:sp>
        <p:nvSpPr>
          <p:cNvPr id="100" name="Text 96"/>
          <p:cNvSpPr/>
          <p:nvPr/>
        </p:nvSpPr>
        <p:spPr>
          <a:xfrm>
            <a:off x="15602396" y="4062859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수요일</a:t>
            </a:r>
            <a:endParaRPr lang="en-US" sz="825" dirty="0"/>
          </a:p>
        </p:txBody>
      </p:sp>
      <p:sp>
        <p:nvSpPr>
          <p:cNvPr id="101" name="Shape 97"/>
          <p:cNvSpPr/>
          <p:nvPr/>
        </p:nvSpPr>
        <p:spPr>
          <a:xfrm>
            <a:off x="15469046" y="4377630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102" name="Text 98"/>
          <p:cNvSpPr/>
          <p:nvPr/>
        </p:nvSpPr>
        <p:spPr>
          <a:xfrm>
            <a:off x="15602396" y="4320480"/>
            <a:ext cx="1932980" cy="2113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9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4월 마케팅 전략 조정안 확정</a:t>
            </a:r>
            <a:endParaRPr lang="en-US" sz="975" dirty="0"/>
          </a:p>
        </p:txBody>
      </p:sp>
      <p:sp>
        <p:nvSpPr>
          <p:cNvPr id="103" name="Text 99"/>
          <p:cNvSpPr/>
          <p:nvPr/>
        </p:nvSpPr>
        <p:spPr>
          <a:xfrm>
            <a:off x="15602396" y="4512766"/>
            <a:ext cx="1932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금요일</a:t>
            </a:r>
            <a:endParaRPr lang="en-US" sz="825" dirty="0"/>
          </a:p>
        </p:txBody>
      </p:sp>
      <p:sp>
        <p:nvSpPr>
          <p:cNvPr id="104" name="Shape 100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105" name="Text 101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106" name="Text 102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10 / 12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6260812" y="457200"/>
            <a:ext cx="1417588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SLIDE 10 · 실행 가설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THREE HYPOTHESES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가설이 아닌 것은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실행하지 않는다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.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181523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모든 가설은 2~4주 내 측정 가능한 기준으로 검증한다.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85800" y="2713881"/>
            <a:ext cx="5537150" cy="53340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23925" y="2990106"/>
            <a:ext cx="652314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spc="-54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H1</a:t>
            </a:r>
            <a:endParaRPr lang="en-US" sz="2700" dirty="0"/>
          </a:p>
        </p:txBody>
      </p:sp>
      <p:sp>
        <p:nvSpPr>
          <p:cNvPr id="14" name="Text 10"/>
          <p:cNvSpPr/>
          <p:nvPr/>
        </p:nvSpPr>
        <p:spPr>
          <a:xfrm>
            <a:off x="923925" y="3371106"/>
            <a:ext cx="65231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HYPOTHESIS</a:t>
            </a:r>
            <a:endParaRPr lang="en-US" sz="825" dirty="0"/>
          </a:p>
        </p:txBody>
      </p:sp>
      <p:sp>
        <p:nvSpPr>
          <p:cNvPr id="15" name="Text 11"/>
          <p:cNvSpPr/>
          <p:nvPr/>
        </p:nvSpPr>
        <p:spPr>
          <a:xfrm>
            <a:off x="5247382" y="2990106"/>
            <a:ext cx="737443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lnSpc>
                <a:spcPct val="155000"/>
              </a:lnSpc>
              <a:buNone/>
            </a:pPr>
            <a:r>
              <a:rPr lang="en-US" sz="24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68 %</a:t>
            </a:r>
            <a:endParaRPr lang="en-US" sz="2400" dirty="0"/>
          </a:p>
        </p:txBody>
      </p:sp>
      <p:sp>
        <p:nvSpPr>
          <p:cNvPr id="16" name="Text 12"/>
          <p:cNvSpPr/>
          <p:nvPr/>
        </p:nvSpPr>
        <p:spPr>
          <a:xfrm>
            <a:off x="5247382" y="3462486"/>
            <a:ext cx="737443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확신도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923925" y="3743474"/>
            <a:ext cx="5060900" cy="28575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18" name="Shape 14"/>
          <p:cNvSpPr/>
          <p:nvPr/>
        </p:nvSpPr>
        <p:spPr>
          <a:xfrm>
            <a:off x="923925" y="3743474"/>
            <a:ext cx="3441353" cy="28575"/>
          </a:xfrm>
          <a:prstGeom prst="rect">
            <a:avLst/>
          </a:prstGeom>
          <a:solidFill>
            <a:srgbClr val="F5663C"/>
          </a:solidFill>
          <a:ln/>
        </p:spPr>
      </p:sp>
      <p:sp>
        <p:nvSpPr>
          <p:cNvPr id="19" name="Text 15"/>
          <p:cNvSpPr/>
          <p:nvPr/>
        </p:nvSpPr>
        <p:spPr>
          <a:xfrm>
            <a:off x="923925" y="3905399"/>
            <a:ext cx="5212727" cy="2695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3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 예산 3배 증액으로 주 매출 +800만 달성</a:t>
            </a:r>
            <a:endParaRPr lang="en-US" sz="1350" dirty="0"/>
          </a:p>
        </p:txBody>
      </p:sp>
      <p:sp>
        <p:nvSpPr>
          <p:cNvPr id="20" name="Text 16"/>
          <p:cNvSpPr/>
          <p:nvPr/>
        </p:nvSpPr>
        <p:spPr>
          <a:xfrm>
            <a:off x="923925" y="4270177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근거</a:t>
            </a:r>
            <a:endParaRPr lang="en-US" sz="750" dirty="0"/>
          </a:p>
        </p:txBody>
      </p:sp>
      <p:sp>
        <p:nvSpPr>
          <p:cNvPr id="21" name="Text 17"/>
          <p:cNvSpPr/>
          <p:nvPr/>
        </p:nvSpPr>
        <p:spPr>
          <a:xfrm>
            <a:off x="923925" y="4455914"/>
            <a:ext cx="521272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 8.2 (4주 데이터) · 객단가 24만원 (채널 최고) · 31건 전환 실적</a:t>
            </a:r>
            <a:endParaRPr lang="en-US" sz="975" dirty="0"/>
          </a:p>
        </p:txBody>
      </p:sp>
      <p:sp>
        <p:nvSpPr>
          <p:cNvPr id="22" name="Text 18"/>
          <p:cNvSpPr/>
          <p:nvPr/>
        </p:nvSpPr>
        <p:spPr>
          <a:xfrm>
            <a:off x="923925" y="4781104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⚠ 가정</a:t>
            </a:r>
            <a:endParaRPr lang="en-US" sz="750" dirty="0"/>
          </a:p>
        </p:txBody>
      </p:sp>
      <p:sp>
        <p:nvSpPr>
          <p:cNvPr id="23" name="Text 19"/>
          <p:cNvSpPr/>
          <p:nvPr/>
        </p:nvSpPr>
        <p:spPr>
          <a:xfrm>
            <a:off x="923925" y="4966841"/>
            <a:ext cx="5212727" cy="4217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규모 확대 후 발송 리스트 소진 없이 ROAS 6.0 이상 유지. 리스트 포화 시 ROAS 하락 → 확신도 낮아짐</a:t>
            </a:r>
            <a:endParaRPr lang="en-US" sz="975" dirty="0"/>
          </a:p>
        </p:txBody>
      </p:sp>
      <p:sp>
        <p:nvSpPr>
          <p:cNvPr id="24" name="Shape 20"/>
          <p:cNvSpPr/>
          <p:nvPr/>
        </p:nvSpPr>
        <p:spPr>
          <a:xfrm>
            <a:off x="923925" y="6977360"/>
            <a:ext cx="50609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5" name="Text 21"/>
          <p:cNvSpPr/>
          <p:nvPr/>
        </p:nvSpPr>
        <p:spPr>
          <a:xfrm>
            <a:off x="923925" y="7120235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성공 기준</a:t>
            </a:r>
            <a:endParaRPr lang="en-US" sz="750" dirty="0"/>
          </a:p>
        </p:txBody>
      </p:sp>
      <p:sp>
        <p:nvSpPr>
          <p:cNvPr id="26" name="Text 22"/>
          <p:cNvSpPr/>
          <p:nvPr/>
        </p:nvSpPr>
        <p:spPr>
          <a:xfrm>
            <a:off x="923925" y="7305973"/>
            <a:ext cx="5212727" cy="2314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5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✓ 2주 후 ROAS ≥ 6.0 &amp; 전환수 ≥ 75건</a:t>
            </a:r>
            <a:endParaRPr lang="en-US" sz="1050" dirty="0"/>
          </a:p>
        </p:txBody>
      </p:sp>
      <p:sp>
        <p:nvSpPr>
          <p:cNvPr id="27" name="Text 23"/>
          <p:cNvSpPr/>
          <p:nvPr/>
        </p:nvSpPr>
        <p:spPr>
          <a:xfrm>
            <a:off x="923925" y="7594550"/>
            <a:ext cx="5212727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W5 ~ W6 (2주)</a:t>
            </a:r>
            <a:endParaRPr lang="en-US" sz="900" dirty="0"/>
          </a:p>
        </p:txBody>
      </p:sp>
      <p:sp>
        <p:nvSpPr>
          <p:cNvPr id="28" name="Shape 24"/>
          <p:cNvSpPr/>
          <p:nvPr/>
        </p:nvSpPr>
        <p:spPr>
          <a:xfrm>
            <a:off x="6375350" y="2713881"/>
            <a:ext cx="5537150" cy="53340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6613475" y="2990106"/>
            <a:ext cx="652314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spc="-54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H2</a:t>
            </a:r>
            <a:endParaRPr lang="en-US" sz="2700" dirty="0"/>
          </a:p>
        </p:txBody>
      </p:sp>
      <p:sp>
        <p:nvSpPr>
          <p:cNvPr id="30" name="Text 26"/>
          <p:cNvSpPr/>
          <p:nvPr/>
        </p:nvSpPr>
        <p:spPr>
          <a:xfrm>
            <a:off x="6613475" y="3371106"/>
            <a:ext cx="65231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HYPOTHESIS</a:t>
            </a:r>
            <a:endParaRPr lang="en-US" sz="825" dirty="0"/>
          </a:p>
        </p:txBody>
      </p:sp>
      <p:sp>
        <p:nvSpPr>
          <p:cNvPr id="31" name="Text 27"/>
          <p:cNvSpPr/>
          <p:nvPr/>
        </p:nvSpPr>
        <p:spPr>
          <a:xfrm>
            <a:off x="10936932" y="2990106"/>
            <a:ext cx="737443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lnSpc>
                <a:spcPct val="155000"/>
              </a:lnSpc>
              <a:buNone/>
            </a:pPr>
            <a:r>
              <a:rPr lang="en-US" sz="24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72 %</a:t>
            </a:r>
            <a:endParaRPr lang="en-US" sz="2400" dirty="0"/>
          </a:p>
        </p:txBody>
      </p:sp>
      <p:sp>
        <p:nvSpPr>
          <p:cNvPr id="32" name="Text 28"/>
          <p:cNvSpPr/>
          <p:nvPr/>
        </p:nvSpPr>
        <p:spPr>
          <a:xfrm>
            <a:off x="10936932" y="3462486"/>
            <a:ext cx="737443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확신도</a:t>
            </a:r>
            <a:endParaRPr lang="en-US" sz="750" dirty="0"/>
          </a:p>
        </p:txBody>
      </p:sp>
      <p:sp>
        <p:nvSpPr>
          <p:cNvPr id="33" name="Shape 29"/>
          <p:cNvSpPr/>
          <p:nvPr/>
        </p:nvSpPr>
        <p:spPr>
          <a:xfrm>
            <a:off x="6613475" y="3743474"/>
            <a:ext cx="5060900" cy="28575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34" name="Shape 30"/>
          <p:cNvSpPr/>
          <p:nvPr/>
        </p:nvSpPr>
        <p:spPr>
          <a:xfrm>
            <a:off x="6613475" y="3743474"/>
            <a:ext cx="3643759" cy="28575"/>
          </a:xfrm>
          <a:prstGeom prst="rect">
            <a:avLst/>
          </a:prstGeom>
          <a:solidFill>
            <a:srgbClr val="FB1A2C"/>
          </a:solidFill>
          <a:ln/>
        </p:spPr>
      </p:sp>
      <p:sp>
        <p:nvSpPr>
          <p:cNvPr id="35" name="Text 31"/>
          <p:cNvSpPr/>
          <p:nvPr/>
        </p:nvSpPr>
        <p:spPr>
          <a:xfrm>
            <a:off x="6613475" y="3905399"/>
            <a:ext cx="5212727" cy="2695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3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예산 이동으로 월 ROAS 4.1 이상</a:t>
            </a:r>
            <a:endParaRPr lang="en-US" sz="1350" dirty="0"/>
          </a:p>
        </p:txBody>
      </p:sp>
      <p:sp>
        <p:nvSpPr>
          <p:cNvPr id="36" name="Text 32"/>
          <p:cNvSpPr/>
          <p:nvPr/>
        </p:nvSpPr>
        <p:spPr>
          <a:xfrm>
            <a:off x="6613475" y="4270177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근거</a:t>
            </a:r>
            <a:endParaRPr lang="en-US" sz="750" dirty="0"/>
          </a:p>
        </p:txBody>
      </p:sp>
      <p:sp>
        <p:nvSpPr>
          <p:cNvPr id="37" name="Text 33"/>
          <p:cNvSpPr/>
          <p:nvPr/>
        </p:nvSpPr>
        <p:spPr>
          <a:xfrm>
            <a:off x="6613475" y="4455914"/>
            <a:ext cx="521272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Display ROAS 0.45 (손실 확인) · Email ROAS 8.2 (4주 검증) · 수학적 시뮬레이션 일치</a:t>
            </a:r>
            <a:endParaRPr lang="en-US" sz="975" dirty="0"/>
          </a:p>
        </p:txBody>
      </p:sp>
      <p:sp>
        <p:nvSpPr>
          <p:cNvPr id="38" name="Text 34"/>
          <p:cNvSpPr/>
          <p:nvPr/>
        </p:nvSpPr>
        <p:spPr>
          <a:xfrm>
            <a:off x="6613475" y="4781104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⚠ 가정</a:t>
            </a:r>
            <a:endParaRPr lang="en-US" sz="750" dirty="0"/>
          </a:p>
        </p:txBody>
      </p:sp>
      <p:sp>
        <p:nvSpPr>
          <p:cNvPr id="39" name="Text 35"/>
          <p:cNvSpPr/>
          <p:nvPr/>
        </p:nvSpPr>
        <p:spPr>
          <a:xfrm>
            <a:off x="6613475" y="4966841"/>
            <a:ext cx="5212727" cy="4217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이메일이 250만원까지 스케일 가능한 수신자 풀 보유. 디스플레이 중단 시 브랜드 인지 기여 영향 미측정</a:t>
            </a:r>
            <a:endParaRPr lang="en-US" sz="975" dirty="0"/>
          </a:p>
        </p:txBody>
      </p:sp>
      <p:sp>
        <p:nvSpPr>
          <p:cNvPr id="40" name="Shape 36"/>
          <p:cNvSpPr/>
          <p:nvPr/>
        </p:nvSpPr>
        <p:spPr>
          <a:xfrm>
            <a:off x="6613475" y="6977360"/>
            <a:ext cx="50609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1" name="Text 37"/>
          <p:cNvSpPr/>
          <p:nvPr/>
        </p:nvSpPr>
        <p:spPr>
          <a:xfrm>
            <a:off x="6613475" y="7120235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성공 기준</a:t>
            </a:r>
            <a:endParaRPr lang="en-US" sz="750" dirty="0"/>
          </a:p>
        </p:txBody>
      </p:sp>
      <p:sp>
        <p:nvSpPr>
          <p:cNvPr id="42" name="Text 38"/>
          <p:cNvSpPr/>
          <p:nvPr/>
        </p:nvSpPr>
        <p:spPr>
          <a:xfrm>
            <a:off x="6613475" y="7305973"/>
            <a:ext cx="5212727" cy="2314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5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✓ 4주 평균 ROAS ≥ 4.0 &amp; 이메일 ROAS ≥ 5.5</a:t>
            </a:r>
            <a:endParaRPr lang="en-US" sz="1050" dirty="0"/>
          </a:p>
        </p:txBody>
      </p:sp>
      <p:sp>
        <p:nvSpPr>
          <p:cNvPr id="43" name="Text 39"/>
          <p:cNvSpPr/>
          <p:nvPr/>
        </p:nvSpPr>
        <p:spPr>
          <a:xfrm>
            <a:off x="6613475" y="7594550"/>
            <a:ext cx="5212727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W5 ~ W8 (4주)</a:t>
            </a:r>
            <a:endParaRPr lang="en-US" sz="900" dirty="0"/>
          </a:p>
        </p:txBody>
      </p:sp>
      <p:sp>
        <p:nvSpPr>
          <p:cNvPr id="44" name="Shape 40"/>
          <p:cNvSpPr/>
          <p:nvPr/>
        </p:nvSpPr>
        <p:spPr>
          <a:xfrm>
            <a:off x="12064901" y="2713881"/>
            <a:ext cx="5537150" cy="53340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45" name="Text 41"/>
          <p:cNvSpPr/>
          <p:nvPr/>
        </p:nvSpPr>
        <p:spPr>
          <a:xfrm>
            <a:off x="12303026" y="2990106"/>
            <a:ext cx="652314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spc="-54" kern="0" dirty="0">
                <a:solidFill>
                  <a:srgbClr val="3B6BC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H3</a:t>
            </a:r>
            <a:endParaRPr lang="en-US" sz="2700" dirty="0"/>
          </a:p>
        </p:txBody>
      </p:sp>
      <p:sp>
        <p:nvSpPr>
          <p:cNvPr id="46" name="Text 42"/>
          <p:cNvSpPr/>
          <p:nvPr/>
        </p:nvSpPr>
        <p:spPr>
          <a:xfrm>
            <a:off x="12303026" y="3371106"/>
            <a:ext cx="65231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HYPOTHESIS</a:t>
            </a:r>
            <a:endParaRPr lang="en-US" sz="825" dirty="0"/>
          </a:p>
        </p:txBody>
      </p:sp>
      <p:sp>
        <p:nvSpPr>
          <p:cNvPr id="47" name="Text 43"/>
          <p:cNvSpPr/>
          <p:nvPr/>
        </p:nvSpPr>
        <p:spPr>
          <a:xfrm>
            <a:off x="16626483" y="2990106"/>
            <a:ext cx="737443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lnSpc>
                <a:spcPct val="155000"/>
              </a:lnSpc>
              <a:buNone/>
            </a:pPr>
            <a:r>
              <a:rPr lang="en-US" sz="24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52 %</a:t>
            </a:r>
            <a:endParaRPr lang="en-US" sz="2400" dirty="0"/>
          </a:p>
        </p:txBody>
      </p:sp>
      <p:sp>
        <p:nvSpPr>
          <p:cNvPr id="48" name="Text 44"/>
          <p:cNvSpPr/>
          <p:nvPr/>
        </p:nvSpPr>
        <p:spPr>
          <a:xfrm>
            <a:off x="16626483" y="3462486"/>
            <a:ext cx="737443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확신도</a:t>
            </a:r>
            <a:endParaRPr lang="en-US" sz="750" dirty="0"/>
          </a:p>
        </p:txBody>
      </p:sp>
      <p:sp>
        <p:nvSpPr>
          <p:cNvPr id="49" name="Shape 45"/>
          <p:cNvSpPr/>
          <p:nvPr/>
        </p:nvSpPr>
        <p:spPr>
          <a:xfrm>
            <a:off x="12303026" y="3743474"/>
            <a:ext cx="5060900" cy="28575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50" name="Shape 46"/>
          <p:cNvSpPr/>
          <p:nvPr/>
        </p:nvSpPr>
        <p:spPr>
          <a:xfrm>
            <a:off x="12303026" y="3743474"/>
            <a:ext cx="2631579" cy="28575"/>
          </a:xfrm>
          <a:prstGeom prst="rect">
            <a:avLst/>
          </a:prstGeom>
          <a:solidFill>
            <a:srgbClr val="3B6BC9"/>
          </a:solidFill>
          <a:ln/>
        </p:spPr>
      </p:sp>
      <p:sp>
        <p:nvSpPr>
          <p:cNvPr id="51" name="Text 47"/>
          <p:cNvSpPr/>
          <p:nvPr/>
        </p:nvSpPr>
        <p:spPr>
          <a:xfrm>
            <a:off x="12303026" y="3905399"/>
            <a:ext cx="5212727" cy="2695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3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방문자 랜딩 개선으로 CVR 0.75% 회복</a:t>
            </a:r>
            <a:endParaRPr lang="en-US" sz="1350" dirty="0"/>
          </a:p>
        </p:txBody>
      </p:sp>
      <p:sp>
        <p:nvSpPr>
          <p:cNvPr id="52" name="Text 48"/>
          <p:cNvSpPr/>
          <p:nvPr/>
        </p:nvSpPr>
        <p:spPr>
          <a:xfrm>
            <a:off x="12303026" y="4270177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근거</a:t>
            </a:r>
            <a:endParaRPr lang="en-US" sz="750" dirty="0"/>
          </a:p>
        </p:txBody>
      </p:sp>
      <p:sp>
        <p:nvSpPr>
          <p:cNvPr id="53" name="Text 49"/>
          <p:cNvSpPr/>
          <p:nvPr/>
        </p:nvSpPr>
        <p:spPr>
          <a:xfrm>
            <a:off x="12303026" y="4455914"/>
            <a:ext cx="521272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재방문 CVR 5.1% 우상향 → 제품/가격 문제 아님. 획득 단계 이상 추정</a:t>
            </a:r>
            <a:endParaRPr lang="en-US" sz="975" dirty="0"/>
          </a:p>
        </p:txBody>
      </p:sp>
      <p:sp>
        <p:nvSpPr>
          <p:cNvPr id="54" name="Text 50"/>
          <p:cNvSpPr/>
          <p:nvPr/>
        </p:nvSpPr>
        <p:spPr>
          <a:xfrm>
            <a:off x="12303026" y="4781104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⚠ 가정</a:t>
            </a:r>
            <a:endParaRPr lang="en-US" sz="750" dirty="0"/>
          </a:p>
        </p:txBody>
      </p:sp>
      <p:sp>
        <p:nvSpPr>
          <p:cNvPr id="55" name="Text 51"/>
          <p:cNvSpPr/>
          <p:nvPr/>
        </p:nvSpPr>
        <p:spPr>
          <a:xfrm>
            <a:off x="12303026" y="4966841"/>
            <a:ext cx="521272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랜딩 미최적화가 주 원인. 타겟팅 번아웃이 주 원인이면 랜딩 개선 효과 제한적 → 파일럿 후 판단 권장</a:t>
            </a:r>
            <a:endParaRPr lang="en-US" sz="975" dirty="0"/>
          </a:p>
        </p:txBody>
      </p:sp>
      <p:sp>
        <p:nvSpPr>
          <p:cNvPr id="56" name="Shape 52"/>
          <p:cNvSpPr/>
          <p:nvPr/>
        </p:nvSpPr>
        <p:spPr>
          <a:xfrm>
            <a:off x="12303026" y="6977360"/>
            <a:ext cx="50609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57" name="Text 53"/>
          <p:cNvSpPr/>
          <p:nvPr/>
        </p:nvSpPr>
        <p:spPr>
          <a:xfrm>
            <a:off x="12303026" y="7120235"/>
            <a:ext cx="521272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성공 기준</a:t>
            </a:r>
            <a:endParaRPr lang="en-US" sz="750" dirty="0"/>
          </a:p>
        </p:txBody>
      </p:sp>
      <p:sp>
        <p:nvSpPr>
          <p:cNvPr id="58" name="Text 54"/>
          <p:cNvSpPr/>
          <p:nvPr/>
        </p:nvSpPr>
        <p:spPr>
          <a:xfrm>
            <a:off x="12303026" y="7305973"/>
            <a:ext cx="5212727" cy="2314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5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✓ 2주 후 신규 CVR ≥ 0.75% (W2 수준 회복)</a:t>
            </a:r>
            <a:endParaRPr lang="en-US" sz="1050" dirty="0"/>
          </a:p>
        </p:txBody>
      </p:sp>
      <p:sp>
        <p:nvSpPr>
          <p:cNvPr id="59" name="Text 55"/>
          <p:cNvSpPr/>
          <p:nvPr/>
        </p:nvSpPr>
        <p:spPr>
          <a:xfrm>
            <a:off x="12303026" y="7594550"/>
            <a:ext cx="5212727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W5 ~ W6 (2주)</a:t>
            </a:r>
            <a:endParaRPr lang="en-US" sz="900" dirty="0"/>
          </a:p>
        </p:txBody>
      </p:sp>
      <p:sp>
        <p:nvSpPr>
          <p:cNvPr id="60" name="Text 56"/>
          <p:cNvSpPr/>
          <p:nvPr/>
        </p:nvSpPr>
        <p:spPr>
          <a:xfrm>
            <a:off x="685800" y="8200281"/>
            <a:ext cx="17423892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확신도 해석 — </a:t>
            </a:r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70%+ 데이터 기반 강한 근거 즉시 실행 · 50~70% 추가 검증 파일럿 후 확대 · 50% 미만 소규모 테스트 선행. 기준: 4주(28일) 관측 데이터.</a:t>
            </a:r>
            <a:endParaRPr lang="en-US" sz="900" dirty="0"/>
          </a:p>
        </p:txBody>
      </p:sp>
      <p:sp>
        <p:nvSpPr>
          <p:cNvPr id="61" name="Shape 57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62" name="Text 58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63" name="Text 59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11 / 12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41414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914400"/>
            <a:ext cx="513755" cy="4000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90105" y="981521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3435548" y="1038225"/>
            <a:ext cx="9525" cy="152400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6" name="Text 3"/>
          <p:cNvSpPr/>
          <p:nvPr/>
        </p:nvSpPr>
        <p:spPr>
          <a:xfrm>
            <a:off x="3616523" y="1011138"/>
            <a:ext cx="1848594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 · W4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1143000" y="2894856"/>
            <a:ext cx="16482060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34" kern="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IMMEDIATE DECISION REQUIRED</a:t>
            </a:r>
            <a:endParaRPr lang="en-US" sz="975" dirty="0"/>
          </a:p>
        </p:txBody>
      </p:sp>
      <p:sp>
        <p:nvSpPr>
          <p:cNvPr id="8" name="Text 5"/>
          <p:cNvSpPr/>
          <p:nvPr/>
        </p:nvSpPr>
        <p:spPr>
          <a:xfrm>
            <a:off x="1143000" y="3277195"/>
            <a:ext cx="16482060" cy="17981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6600" spc="-132" kern="0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두 개의 결정. </a:t>
            </a:r>
            <a:pPr algn="l" indent="0" marL="0">
              <a:lnSpc>
                <a:spcPct val="105000"/>
              </a:lnSpc>
              <a:buNone/>
            </a:pPr>
            <a:r>
              <a:rPr lang="en-US" sz="6600" spc="-132" kern="0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 시작 전.</a:t>
            </a:r>
            <a:endParaRPr lang="en-US" sz="6600" dirty="0"/>
          </a:p>
        </p:txBody>
      </p:sp>
      <p:sp>
        <p:nvSpPr>
          <p:cNvPr id="9" name="Shape 6"/>
          <p:cNvSpPr/>
          <p:nvPr/>
        </p:nvSpPr>
        <p:spPr>
          <a:xfrm>
            <a:off x="1143000" y="5494437"/>
            <a:ext cx="7905750" cy="1633686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10" name="Shape 7"/>
          <p:cNvSpPr/>
          <p:nvPr/>
        </p:nvSpPr>
        <p:spPr>
          <a:xfrm>
            <a:off x="1143000" y="7118598"/>
            <a:ext cx="7905750" cy="9525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11" name="Shape 8"/>
          <p:cNvSpPr/>
          <p:nvPr/>
        </p:nvSpPr>
        <p:spPr>
          <a:xfrm>
            <a:off x="1143000" y="5494437"/>
            <a:ext cx="7905750" cy="9525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12" name="Shape 9"/>
          <p:cNvSpPr/>
          <p:nvPr/>
        </p:nvSpPr>
        <p:spPr>
          <a:xfrm>
            <a:off x="1143000" y="5494437"/>
            <a:ext cx="28575" cy="1633686"/>
          </a:xfrm>
          <a:prstGeom prst="rect">
            <a:avLst/>
          </a:prstGeom>
          <a:solidFill>
            <a:srgbClr val="FB1A2C"/>
          </a:solidFill>
          <a:ln/>
        </p:spPr>
      </p:sp>
      <p:sp>
        <p:nvSpPr>
          <p:cNvPr id="13" name="Shape 10"/>
          <p:cNvSpPr/>
          <p:nvPr/>
        </p:nvSpPr>
        <p:spPr>
          <a:xfrm>
            <a:off x="9039225" y="5494437"/>
            <a:ext cx="9525" cy="1633686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14" name="Text 11"/>
          <p:cNvSpPr/>
          <p:nvPr/>
        </p:nvSpPr>
        <p:spPr>
          <a:xfrm>
            <a:off x="1438275" y="5770662"/>
            <a:ext cx="7554278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149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🔴 긴급 · W5 시작 전</a:t>
            </a:r>
            <a:endParaRPr lang="en-US" sz="825" dirty="0"/>
          </a:p>
        </p:txBody>
      </p:sp>
      <p:sp>
        <p:nvSpPr>
          <p:cNvPr id="15" name="Text 12"/>
          <p:cNvSpPr/>
          <p:nvPr/>
        </p:nvSpPr>
        <p:spPr>
          <a:xfrm>
            <a:off x="1438275" y="6047333"/>
            <a:ext cx="7554278" cy="320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650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예산 이동 승인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1438275" y="6425357"/>
            <a:ext cx="7554278" cy="4646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05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200만 → 이메일 채널 이동 예상 효과 </a:t>
            </a:r>
            <a:pPr algn="l" indent="0" marL="0">
              <a:lnSpc>
                <a:spcPct val="160000"/>
              </a:lnSpc>
              <a:buNone/>
            </a:pPr>
            <a:r>
              <a:rPr lang="en-US" sz="1050" b="1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+1,243만원 / 주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9239250" y="5494437"/>
            <a:ext cx="7905750" cy="1633686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18" name="Shape 15"/>
          <p:cNvSpPr/>
          <p:nvPr/>
        </p:nvSpPr>
        <p:spPr>
          <a:xfrm>
            <a:off x="9239250" y="7118598"/>
            <a:ext cx="7905750" cy="9525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19" name="Shape 16"/>
          <p:cNvSpPr/>
          <p:nvPr/>
        </p:nvSpPr>
        <p:spPr>
          <a:xfrm>
            <a:off x="9239250" y="5494437"/>
            <a:ext cx="7905750" cy="9525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20" name="Shape 17"/>
          <p:cNvSpPr/>
          <p:nvPr/>
        </p:nvSpPr>
        <p:spPr>
          <a:xfrm>
            <a:off x="9239250" y="5494437"/>
            <a:ext cx="28575" cy="1633686"/>
          </a:xfrm>
          <a:prstGeom prst="rect">
            <a:avLst/>
          </a:prstGeom>
          <a:solidFill>
            <a:srgbClr val="F5663C"/>
          </a:solidFill>
          <a:ln/>
        </p:spPr>
      </p:sp>
      <p:sp>
        <p:nvSpPr>
          <p:cNvPr id="21" name="Shape 18"/>
          <p:cNvSpPr/>
          <p:nvPr/>
        </p:nvSpPr>
        <p:spPr>
          <a:xfrm>
            <a:off x="17135475" y="5494437"/>
            <a:ext cx="9525" cy="1633686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22" name="Text 19"/>
          <p:cNvSpPr/>
          <p:nvPr/>
        </p:nvSpPr>
        <p:spPr>
          <a:xfrm>
            <a:off x="9534525" y="5770662"/>
            <a:ext cx="7554278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149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🟠 높음 · W5 첫날</a:t>
            </a:r>
            <a:endParaRPr lang="en-US" sz="825" dirty="0"/>
          </a:p>
        </p:txBody>
      </p:sp>
      <p:sp>
        <p:nvSpPr>
          <p:cNvPr id="23" name="Text 20"/>
          <p:cNvSpPr/>
          <p:nvPr/>
        </p:nvSpPr>
        <p:spPr>
          <a:xfrm>
            <a:off x="9534525" y="6047333"/>
            <a:ext cx="7554278" cy="320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650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 대응 시작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9534525" y="6425357"/>
            <a:ext cx="7554278" cy="4646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05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소재 3종 교체 + 신규 랜딩 A/B 목표 </a:t>
            </a:r>
            <a:pPr algn="l" indent="0" marL="0">
              <a:lnSpc>
                <a:spcPct val="160000"/>
              </a:lnSpc>
              <a:buNone/>
            </a:pPr>
            <a:r>
              <a:rPr lang="en-US" sz="1050" b="1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CVR 0.55% → 0.75%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1143000" y="8708380"/>
            <a:ext cx="16002000" cy="9525"/>
          </a:xfrm>
          <a:prstGeom prst="rect">
            <a:avLst/>
          </a:prstGeom>
          <a:solidFill>
            <a:srgbClr val="3B3B3B"/>
          </a:solidFill>
          <a:ln/>
        </p:spPr>
      </p:sp>
      <p:sp>
        <p:nvSpPr>
          <p:cNvPr id="26" name="Text 23"/>
          <p:cNvSpPr/>
          <p:nvPr/>
        </p:nvSpPr>
        <p:spPr>
          <a:xfrm>
            <a:off x="1143000" y="8946505"/>
            <a:ext cx="8005572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데이터 출처</a:t>
            </a:r>
            <a:endParaRPr lang="en-US" sz="825" dirty="0"/>
          </a:p>
        </p:txBody>
      </p:sp>
      <p:sp>
        <p:nvSpPr>
          <p:cNvPr id="27" name="Text 24"/>
          <p:cNvSpPr/>
          <p:nvPr/>
        </p:nvSpPr>
        <p:spPr>
          <a:xfrm>
            <a:off x="1143000" y="9166027"/>
            <a:ext cx="8005572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Google Sheets — 마케팅 분석 보고서 (4개 탭)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9144000" y="8946505"/>
            <a:ext cx="4002786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보고일</a:t>
            </a:r>
            <a:endParaRPr lang="en-US" sz="825" dirty="0"/>
          </a:p>
        </p:txBody>
      </p:sp>
      <p:sp>
        <p:nvSpPr>
          <p:cNvPr id="29" name="Text 26"/>
          <p:cNvSpPr/>
          <p:nvPr/>
        </p:nvSpPr>
        <p:spPr>
          <a:xfrm>
            <a:off x="9144000" y="9166027"/>
            <a:ext cx="4002786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7F5F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2025.03.31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13258800" y="8946505"/>
            <a:ext cx="4002786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다음 보고</a:t>
            </a:r>
            <a:endParaRPr lang="en-US" sz="825" dirty="0"/>
          </a:p>
        </p:txBody>
      </p:sp>
      <p:sp>
        <p:nvSpPr>
          <p:cNvPr id="31" name="Text 28"/>
          <p:cNvSpPr/>
          <p:nvPr/>
        </p:nvSpPr>
        <p:spPr>
          <a:xfrm>
            <a:off x="13258800" y="9166027"/>
            <a:ext cx="4002786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7F5F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2025.04.07 · W5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595550" y="457200"/>
            <a:ext cx="2082850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EXECUTIVE SUMMARY · 요약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 KPI SNAPSHOT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67329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350" spc="-87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이번 주 </a:t>
            </a:r>
            <a:pPr algn="l" indent="0" marL="0">
              <a:lnSpc>
                <a:spcPct val="115000"/>
              </a:lnSpc>
              <a:buNone/>
            </a:pPr>
            <a:r>
              <a:rPr lang="en-US" sz="4350" spc="-87" kern="0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네 개 지표 전부 개선</a:t>
            </a:r>
            <a:pPr algn="l" indent="0" marL="0">
              <a:lnSpc>
                <a:spcPct val="115000"/>
              </a:lnSpc>
              <a:buNone/>
            </a:pPr>
            <a:r>
              <a:rPr lang="en-US" sz="4350" spc="-87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.</a:t>
            </a:r>
            <a:endParaRPr lang="en-US" sz="4350" dirty="0"/>
          </a:p>
        </p:txBody>
      </p:sp>
      <p:sp>
        <p:nvSpPr>
          <p:cNvPr id="11" name="Text 7"/>
          <p:cNvSpPr/>
          <p:nvPr/>
        </p:nvSpPr>
        <p:spPr>
          <a:xfrm>
            <a:off x="685800" y="2312938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표면 성과 기준 분기 최고치. 3 / 4번 슬라이드에서 이 숫자의 구성 요소를 분해한다.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85800" y="2997696"/>
            <a:ext cx="4114800" cy="18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62025" y="3273921"/>
            <a:ext cx="366922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</a:t>
            </a:r>
            <a:endParaRPr lang="en-US" sz="825" dirty="0"/>
          </a:p>
        </p:txBody>
      </p:sp>
      <p:sp>
        <p:nvSpPr>
          <p:cNvPr id="14" name="Text 10"/>
          <p:cNvSpPr/>
          <p:nvPr/>
        </p:nvSpPr>
        <p:spPr>
          <a:xfrm>
            <a:off x="962025" y="3512493"/>
            <a:ext cx="113288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3.92</a:t>
            </a:r>
            <a:endParaRPr lang="en-US" sz="4200" dirty="0"/>
          </a:p>
        </p:txBody>
      </p:sp>
      <p:sp>
        <p:nvSpPr>
          <p:cNvPr id="15" name="Text 11"/>
          <p:cNvSpPr/>
          <p:nvPr/>
        </p:nvSpPr>
        <p:spPr>
          <a:xfrm>
            <a:off x="962025" y="4122093"/>
            <a:ext cx="149572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▲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1092547" y="4122093"/>
            <a:ext cx="44291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+0.90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1554510" y="4122093"/>
            <a:ext cx="56286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vs 전주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962025" y="4423916"/>
            <a:ext cx="366922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역대 최고</a:t>
            </a:r>
            <a:endParaRPr lang="en-US" sz="975" dirty="0"/>
          </a:p>
        </p:txBody>
      </p:sp>
      <p:sp>
        <p:nvSpPr>
          <p:cNvPr id="19" name="Shape 15"/>
          <p:cNvSpPr/>
          <p:nvPr/>
        </p:nvSpPr>
        <p:spPr>
          <a:xfrm>
            <a:off x="4953000" y="2997696"/>
            <a:ext cx="4114800" cy="18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5229225" y="3273921"/>
            <a:ext cx="366922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매출</a:t>
            </a:r>
            <a:endParaRPr lang="en-US" sz="825" dirty="0"/>
          </a:p>
        </p:txBody>
      </p:sp>
      <p:sp>
        <p:nvSpPr>
          <p:cNvPr id="21" name="Text 17"/>
          <p:cNvSpPr/>
          <p:nvPr/>
        </p:nvSpPr>
        <p:spPr>
          <a:xfrm>
            <a:off x="5229225" y="3799582"/>
            <a:ext cx="1435894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3,720</a:t>
            </a:r>
            <a:endParaRPr lang="en-US" sz="4200" dirty="0"/>
          </a:p>
        </p:txBody>
      </p:sp>
      <p:sp>
        <p:nvSpPr>
          <p:cNvPr id="22" name="Text 18"/>
          <p:cNvSpPr/>
          <p:nvPr/>
        </p:nvSpPr>
        <p:spPr>
          <a:xfrm>
            <a:off x="6665119" y="4056757"/>
            <a:ext cx="391716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만원</a:t>
            </a:r>
            <a:endParaRPr lang="en-US" sz="1350" dirty="0"/>
          </a:p>
        </p:txBody>
      </p:sp>
      <p:sp>
        <p:nvSpPr>
          <p:cNvPr id="23" name="Text 19"/>
          <p:cNvSpPr/>
          <p:nvPr/>
        </p:nvSpPr>
        <p:spPr>
          <a:xfrm>
            <a:off x="5229225" y="4409182"/>
            <a:ext cx="149572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▲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5359747" y="4409182"/>
            <a:ext cx="649486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+1,065만</a:t>
            </a:r>
            <a:endParaRPr lang="en-US" sz="1050" dirty="0"/>
          </a:p>
        </p:txBody>
      </p:sp>
      <p:sp>
        <p:nvSpPr>
          <p:cNvPr id="25" name="Text 21"/>
          <p:cNvSpPr/>
          <p:nvPr/>
        </p:nvSpPr>
        <p:spPr>
          <a:xfrm>
            <a:off x="6028283" y="4409182"/>
            <a:ext cx="56286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vs 전주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9220200" y="2997696"/>
            <a:ext cx="4114800" cy="18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9496425" y="3273921"/>
            <a:ext cx="366922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전환수</a:t>
            </a:r>
            <a:endParaRPr lang="en-US" sz="825" dirty="0"/>
          </a:p>
        </p:txBody>
      </p:sp>
      <p:sp>
        <p:nvSpPr>
          <p:cNvPr id="28" name="Text 24"/>
          <p:cNvSpPr/>
          <p:nvPr/>
        </p:nvSpPr>
        <p:spPr>
          <a:xfrm>
            <a:off x="9496425" y="3799582"/>
            <a:ext cx="985242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248</a:t>
            </a:r>
            <a:endParaRPr lang="en-US" sz="4200" dirty="0"/>
          </a:p>
        </p:txBody>
      </p:sp>
      <p:sp>
        <p:nvSpPr>
          <p:cNvPr id="29" name="Text 25"/>
          <p:cNvSpPr/>
          <p:nvPr/>
        </p:nvSpPr>
        <p:spPr>
          <a:xfrm>
            <a:off x="10481667" y="4056757"/>
            <a:ext cx="233958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건</a:t>
            </a:r>
            <a:endParaRPr lang="en-US" sz="1350" dirty="0"/>
          </a:p>
        </p:txBody>
      </p:sp>
      <p:sp>
        <p:nvSpPr>
          <p:cNvPr id="30" name="Text 26"/>
          <p:cNvSpPr/>
          <p:nvPr/>
        </p:nvSpPr>
        <p:spPr>
          <a:xfrm>
            <a:off x="9496425" y="4409182"/>
            <a:ext cx="149572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▲</a:t>
            </a:r>
            <a:endParaRPr lang="en-US" sz="1050" dirty="0"/>
          </a:p>
        </p:txBody>
      </p:sp>
      <p:sp>
        <p:nvSpPr>
          <p:cNvPr id="31" name="Text 27"/>
          <p:cNvSpPr/>
          <p:nvPr/>
        </p:nvSpPr>
        <p:spPr>
          <a:xfrm>
            <a:off x="9626947" y="4409182"/>
            <a:ext cx="42951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+71건</a:t>
            </a:r>
            <a:endParaRPr lang="en-US" sz="1050" dirty="0"/>
          </a:p>
        </p:txBody>
      </p:sp>
      <p:sp>
        <p:nvSpPr>
          <p:cNvPr id="32" name="Text 28"/>
          <p:cNvSpPr/>
          <p:nvPr/>
        </p:nvSpPr>
        <p:spPr>
          <a:xfrm>
            <a:off x="10075515" y="4409182"/>
            <a:ext cx="56286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vs 전주</a:t>
            </a:r>
            <a:endParaRPr lang="en-US" sz="1050" dirty="0"/>
          </a:p>
        </p:txBody>
      </p:sp>
      <p:sp>
        <p:nvSpPr>
          <p:cNvPr id="33" name="Shape 29"/>
          <p:cNvSpPr/>
          <p:nvPr/>
        </p:nvSpPr>
        <p:spPr>
          <a:xfrm>
            <a:off x="13487400" y="2997696"/>
            <a:ext cx="4114800" cy="18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34" name="Text 30"/>
          <p:cNvSpPr/>
          <p:nvPr/>
        </p:nvSpPr>
        <p:spPr>
          <a:xfrm>
            <a:off x="13763625" y="3273921"/>
            <a:ext cx="366922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CPA</a:t>
            </a:r>
            <a:endParaRPr lang="en-US" sz="825" dirty="0"/>
          </a:p>
        </p:txBody>
      </p:sp>
      <p:sp>
        <p:nvSpPr>
          <p:cNvPr id="35" name="Text 31"/>
          <p:cNvSpPr/>
          <p:nvPr/>
        </p:nvSpPr>
        <p:spPr>
          <a:xfrm>
            <a:off x="13763625" y="3512493"/>
            <a:ext cx="1738908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38,306</a:t>
            </a:r>
            <a:endParaRPr lang="en-US" sz="4200" dirty="0"/>
          </a:p>
        </p:txBody>
      </p:sp>
      <p:sp>
        <p:nvSpPr>
          <p:cNvPr id="36" name="Text 32"/>
          <p:cNvSpPr/>
          <p:nvPr/>
        </p:nvSpPr>
        <p:spPr>
          <a:xfrm>
            <a:off x="15502533" y="3769668"/>
            <a:ext cx="233958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원</a:t>
            </a:r>
            <a:endParaRPr lang="en-US" sz="1350" dirty="0"/>
          </a:p>
        </p:txBody>
      </p:sp>
      <p:sp>
        <p:nvSpPr>
          <p:cNvPr id="37" name="Text 33"/>
          <p:cNvSpPr/>
          <p:nvPr/>
        </p:nvSpPr>
        <p:spPr>
          <a:xfrm>
            <a:off x="13763625" y="4122093"/>
            <a:ext cx="149572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▲</a:t>
            </a:r>
            <a:endParaRPr lang="en-US" sz="1050" dirty="0"/>
          </a:p>
        </p:txBody>
      </p:sp>
      <p:sp>
        <p:nvSpPr>
          <p:cNvPr id="38" name="Text 34"/>
          <p:cNvSpPr/>
          <p:nvPr/>
        </p:nvSpPr>
        <p:spPr>
          <a:xfrm>
            <a:off x="13894147" y="4122093"/>
            <a:ext cx="58950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−11,412</a:t>
            </a:r>
            <a:endParaRPr lang="en-US" sz="1050" dirty="0"/>
          </a:p>
        </p:txBody>
      </p:sp>
      <p:sp>
        <p:nvSpPr>
          <p:cNvPr id="39" name="Text 35"/>
          <p:cNvSpPr/>
          <p:nvPr/>
        </p:nvSpPr>
        <p:spPr>
          <a:xfrm>
            <a:off x="14502705" y="4122093"/>
            <a:ext cx="56286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vs 전주</a:t>
            </a:r>
            <a:endParaRPr lang="en-US" sz="1050" dirty="0"/>
          </a:p>
        </p:txBody>
      </p:sp>
      <p:sp>
        <p:nvSpPr>
          <p:cNvPr id="40" name="Text 36"/>
          <p:cNvSpPr/>
          <p:nvPr/>
        </p:nvSpPr>
        <p:spPr>
          <a:xfrm>
            <a:off x="13763625" y="4423916"/>
            <a:ext cx="366922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낮을수록 좋음</a:t>
            </a:r>
            <a:endParaRPr lang="en-US" sz="975" dirty="0"/>
          </a:p>
        </p:txBody>
      </p:sp>
      <p:sp>
        <p:nvSpPr>
          <p:cNvPr id="41" name="Shape 37"/>
          <p:cNvSpPr/>
          <p:nvPr/>
        </p:nvSpPr>
        <p:spPr>
          <a:xfrm>
            <a:off x="685800" y="5196780"/>
            <a:ext cx="169164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42" name="Shape 38"/>
          <p:cNvSpPr/>
          <p:nvPr/>
        </p:nvSpPr>
        <p:spPr>
          <a:xfrm>
            <a:off x="1931938" y="5489228"/>
            <a:ext cx="9525" cy="17710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3" name="Text 39"/>
          <p:cNvSpPr/>
          <p:nvPr/>
        </p:nvSpPr>
        <p:spPr>
          <a:xfrm>
            <a:off x="962025" y="5489228"/>
            <a:ext cx="817513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HEADLINE</a:t>
            </a:r>
            <a:endParaRPr lang="en-US" sz="900" dirty="0"/>
          </a:p>
        </p:txBody>
      </p:sp>
      <p:sp>
        <p:nvSpPr>
          <p:cNvPr id="44" name="Text 40"/>
          <p:cNvSpPr/>
          <p:nvPr/>
        </p:nvSpPr>
        <p:spPr>
          <a:xfrm>
            <a:off x="2208163" y="5434905"/>
            <a:ext cx="10716558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숫자는 좋지만 구조는 악화. </a:t>
            </a:r>
            <a:pPr algn="l" indent="0" marL="0">
              <a:lnSpc>
                <a:spcPct val="150000"/>
              </a:lnSpc>
              <a:buNone/>
            </a:pPr>
            <a:r>
              <a:rPr lang="en-US" sz="1500" b="1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방문자 CVR −38.9%</a:t>
            </a:r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, 재방문 비중 22% → 42%. 지금 개입하지 않으면 W8에 매출 −1,200만원 예상.</a:t>
            </a:r>
            <a:endParaRPr lang="en-US" sz="1500" dirty="0"/>
          </a:p>
        </p:txBody>
      </p:sp>
      <p:sp>
        <p:nvSpPr>
          <p:cNvPr id="45" name="Shape 41"/>
          <p:cNvSpPr/>
          <p:nvPr/>
        </p:nvSpPr>
        <p:spPr>
          <a:xfrm>
            <a:off x="685800" y="6149280"/>
            <a:ext cx="8382000" cy="123750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46" name="Shape 42"/>
          <p:cNvSpPr/>
          <p:nvPr/>
        </p:nvSpPr>
        <p:spPr>
          <a:xfrm>
            <a:off x="923925" y="6349305"/>
            <a:ext cx="533400" cy="238571"/>
          </a:xfrm>
          <a:prstGeom prst="rect">
            <a:avLst/>
          </a:prstGeom>
          <a:ln w="9525">
            <a:solidFill>
              <a:srgbClr val="FB1A2C"/>
            </a:solidFill>
            <a:prstDash val="solid"/>
          </a:ln>
        </p:spPr>
      </p:sp>
      <p:sp>
        <p:nvSpPr>
          <p:cNvPr id="47" name="Shape 43"/>
          <p:cNvSpPr/>
          <p:nvPr/>
        </p:nvSpPr>
        <p:spPr>
          <a:xfrm>
            <a:off x="1028700" y="6439942"/>
            <a:ext cx="57150" cy="57150"/>
          </a:xfrm>
          <a:prstGeom prst="ellipse">
            <a:avLst/>
          </a:prstGeom>
          <a:solidFill>
            <a:srgbClr val="FB1A2C"/>
          </a:solidFill>
          <a:ln/>
        </p:spPr>
      </p:sp>
      <p:sp>
        <p:nvSpPr>
          <p:cNvPr id="48" name="Text 44"/>
          <p:cNvSpPr/>
          <p:nvPr/>
        </p:nvSpPr>
        <p:spPr>
          <a:xfrm>
            <a:off x="1143000" y="6406455"/>
            <a:ext cx="2857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66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긴급</a:t>
            </a:r>
            <a:endParaRPr lang="en-US" sz="825" dirty="0"/>
          </a:p>
        </p:txBody>
      </p:sp>
      <p:sp>
        <p:nvSpPr>
          <p:cNvPr id="49" name="Text 45"/>
          <p:cNvSpPr/>
          <p:nvPr/>
        </p:nvSpPr>
        <p:spPr>
          <a:xfrm>
            <a:off x="7544098" y="6379964"/>
            <a:ext cx="1361777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DEADLINE · W5 시작 전</a:t>
            </a:r>
            <a:endParaRPr lang="en-US" sz="900" dirty="0"/>
          </a:p>
        </p:txBody>
      </p:sp>
      <p:sp>
        <p:nvSpPr>
          <p:cNvPr id="50" name="Text 46"/>
          <p:cNvSpPr/>
          <p:nvPr/>
        </p:nvSpPr>
        <p:spPr>
          <a:xfrm>
            <a:off x="923925" y="6664077"/>
            <a:ext cx="8142923" cy="2780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예산 200만 → 이메일 이동</a:t>
            </a:r>
            <a:endParaRPr lang="en-US" sz="1350" dirty="0"/>
          </a:p>
        </p:txBody>
      </p:sp>
      <p:sp>
        <p:nvSpPr>
          <p:cNvPr id="51" name="Text 47"/>
          <p:cNvSpPr/>
          <p:nvPr/>
        </p:nvSpPr>
        <p:spPr>
          <a:xfrm>
            <a:off x="923925" y="6980188"/>
            <a:ext cx="814292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→ 주 +1,243만원 기대</a:t>
            </a:r>
            <a:endParaRPr lang="en-US" sz="1050" dirty="0"/>
          </a:p>
        </p:txBody>
      </p:sp>
      <p:sp>
        <p:nvSpPr>
          <p:cNvPr id="52" name="Shape 48"/>
          <p:cNvSpPr/>
          <p:nvPr/>
        </p:nvSpPr>
        <p:spPr>
          <a:xfrm>
            <a:off x="9220200" y="6149280"/>
            <a:ext cx="8382000" cy="123750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53" name="Shape 49"/>
          <p:cNvSpPr/>
          <p:nvPr/>
        </p:nvSpPr>
        <p:spPr>
          <a:xfrm>
            <a:off x="9458325" y="6349305"/>
            <a:ext cx="533400" cy="238571"/>
          </a:xfrm>
          <a:prstGeom prst="rect">
            <a:avLst/>
          </a:prstGeom>
          <a:ln w="9525">
            <a:solidFill>
              <a:srgbClr val="F5663C"/>
            </a:solidFill>
            <a:prstDash val="solid"/>
          </a:ln>
        </p:spPr>
      </p:sp>
      <p:sp>
        <p:nvSpPr>
          <p:cNvPr id="54" name="Shape 50"/>
          <p:cNvSpPr/>
          <p:nvPr/>
        </p:nvSpPr>
        <p:spPr>
          <a:xfrm>
            <a:off x="9563100" y="6439942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55" name="Text 51"/>
          <p:cNvSpPr/>
          <p:nvPr/>
        </p:nvSpPr>
        <p:spPr>
          <a:xfrm>
            <a:off x="9677400" y="6406455"/>
            <a:ext cx="2857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66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높음</a:t>
            </a:r>
            <a:endParaRPr lang="en-US" sz="825" dirty="0"/>
          </a:p>
        </p:txBody>
      </p:sp>
      <p:sp>
        <p:nvSpPr>
          <p:cNvPr id="56" name="Text 52"/>
          <p:cNvSpPr/>
          <p:nvPr/>
        </p:nvSpPr>
        <p:spPr>
          <a:xfrm>
            <a:off x="16255603" y="6379964"/>
            <a:ext cx="1184672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DEADLINE · W5 첫날</a:t>
            </a:r>
            <a:endParaRPr lang="en-US" sz="900" dirty="0"/>
          </a:p>
        </p:txBody>
      </p:sp>
      <p:sp>
        <p:nvSpPr>
          <p:cNvPr id="57" name="Text 53"/>
          <p:cNvSpPr/>
          <p:nvPr/>
        </p:nvSpPr>
        <p:spPr>
          <a:xfrm>
            <a:off x="9458325" y="6664077"/>
            <a:ext cx="8142923" cy="2780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 대응 — 소재 3종 + 랜딩 A/B</a:t>
            </a:r>
            <a:endParaRPr lang="en-US" sz="1350" dirty="0"/>
          </a:p>
        </p:txBody>
      </p:sp>
      <p:sp>
        <p:nvSpPr>
          <p:cNvPr id="58" name="Text 54"/>
          <p:cNvSpPr/>
          <p:nvPr/>
        </p:nvSpPr>
        <p:spPr>
          <a:xfrm>
            <a:off x="9458325" y="6980188"/>
            <a:ext cx="814292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→ CVR 0.55% → 0.75%</a:t>
            </a:r>
            <a:endParaRPr lang="en-US" sz="1050" dirty="0"/>
          </a:p>
        </p:txBody>
      </p:sp>
      <p:sp>
        <p:nvSpPr>
          <p:cNvPr id="59" name="Shape 55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60" name="Text 56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61" name="Text 57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02 / 12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480060" y="457200"/>
            <a:ext cx="2198340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KEY FINDINGS · 핵심 발견 3가지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THREE FINDINGS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같은 주의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세 개 이야기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.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181523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좋은 숫자, 숨은 잠재력, 확실한 기회.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85800" y="2713881"/>
            <a:ext cx="5511701" cy="495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62025" y="3058864"/>
            <a:ext cx="796230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72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FINDING # 1</a:t>
            </a:r>
            <a:endParaRPr lang="en-US" sz="900" dirty="0"/>
          </a:p>
        </p:txBody>
      </p:sp>
      <p:sp>
        <p:nvSpPr>
          <p:cNvPr id="14" name="Shape 10"/>
          <p:cNvSpPr/>
          <p:nvPr/>
        </p:nvSpPr>
        <p:spPr>
          <a:xfrm>
            <a:off x="5387876" y="3028206"/>
            <a:ext cx="533400" cy="238571"/>
          </a:xfrm>
          <a:prstGeom prst="rect">
            <a:avLst/>
          </a:prstGeom>
          <a:ln w="9525">
            <a:solidFill>
              <a:srgbClr val="FB1A2C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5492651" y="3118842"/>
            <a:ext cx="57150" cy="57150"/>
          </a:xfrm>
          <a:prstGeom prst="ellipse">
            <a:avLst/>
          </a:prstGeom>
          <a:solidFill>
            <a:srgbClr val="FB1A2C"/>
          </a:solidFill>
          <a:ln/>
        </p:spPr>
      </p:sp>
      <p:sp>
        <p:nvSpPr>
          <p:cNvPr id="16" name="Text 12"/>
          <p:cNvSpPr/>
          <p:nvPr/>
        </p:nvSpPr>
        <p:spPr>
          <a:xfrm>
            <a:off x="5606951" y="3085356"/>
            <a:ext cx="2857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66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긴급</a:t>
            </a:r>
            <a:endParaRPr lang="en-US" sz="825" dirty="0"/>
          </a:p>
        </p:txBody>
      </p:sp>
      <p:sp>
        <p:nvSpPr>
          <p:cNvPr id="17" name="Text 13"/>
          <p:cNvSpPr/>
          <p:nvPr/>
        </p:nvSpPr>
        <p:spPr>
          <a:xfrm>
            <a:off x="962025" y="3419177"/>
            <a:ext cx="5108028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182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경보</a:t>
            </a:r>
            <a:endParaRPr lang="en-US" sz="825" dirty="0"/>
          </a:p>
        </p:txBody>
      </p:sp>
      <p:sp>
        <p:nvSpPr>
          <p:cNvPr id="18" name="Text 14"/>
          <p:cNvSpPr/>
          <p:nvPr/>
        </p:nvSpPr>
        <p:spPr>
          <a:xfrm>
            <a:off x="962025" y="3733949"/>
            <a:ext cx="5108028" cy="3600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950" spc="-1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 ROAS 최고치는 착시.</a:t>
            </a:r>
            <a:endParaRPr lang="en-US" sz="1950" dirty="0"/>
          </a:p>
        </p:txBody>
      </p:sp>
      <p:sp>
        <p:nvSpPr>
          <p:cNvPr id="19" name="Text 15"/>
          <p:cNvSpPr/>
          <p:nvPr/>
        </p:nvSpPr>
        <p:spPr>
          <a:xfrm>
            <a:off x="962025" y="4208264"/>
            <a:ext cx="5108028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방문자 CVR 4주 연속 -38.9% 하락. 현재 성과는 재방문 고객 의존도 심화(22% → 42%)가 만든 구조적 위험.</a:t>
            </a:r>
            <a:endParaRPr lang="en-US" sz="1125" dirty="0"/>
          </a:p>
        </p:txBody>
      </p:sp>
      <p:sp>
        <p:nvSpPr>
          <p:cNvPr id="20" name="Shape 16"/>
          <p:cNvSpPr/>
          <p:nvPr/>
        </p:nvSpPr>
        <p:spPr>
          <a:xfrm>
            <a:off x="962025" y="6494859"/>
            <a:ext cx="4959251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1" name="Text 17"/>
          <p:cNvSpPr/>
          <p:nvPr/>
        </p:nvSpPr>
        <p:spPr>
          <a:xfrm>
            <a:off x="962025" y="6694884"/>
            <a:ext cx="5108028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</a:t>
            </a:r>
            <a:endParaRPr lang="en-US" sz="825" dirty="0"/>
          </a:p>
        </p:txBody>
      </p:sp>
      <p:sp>
        <p:nvSpPr>
          <p:cNvPr id="22" name="Text 18"/>
          <p:cNvSpPr/>
          <p:nvPr/>
        </p:nvSpPr>
        <p:spPr>
          <a:xfrm>
            <a:off x="962025" y="6933456"/>
            <a:ext cx="1322636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spc="-66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0.55%</a:t>
            </a:r>
            <a:endParaRPr lang="en-US" sz="3300" dirty="0"/>
          </a:p>
        </p:txBody>
      </p:sp>
      <p:sp>
        <p:nvSpPr>
          <p:cNvPr id="23" name="Text 19"/>
          <p:cNvSpPr/>
          <p:nvPr/>
        </p:nvSpPr>
        <p:spPr>
          <a:xfrm>
            <a:off x="2303711" y="7152531"/>
            <a:ext cx="893266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-38.9% vs W1</a:t>
            </a:r>
            <a:endParaRPr lang="en-US" sz="975" dirty="0"/>
          </a:p>
        </p:txBody>
      </p:sp>
      <p:sp>
        <p:nvSpPr>
          <p:cNvPr id="24" name="Shape 20"/>
          <p:cNvSpPr/>
          <p:nvPr/>
        </p:nvSpPr>
        <p:spPr>
          <a:xfrm>
            <a:off x="6388001" y="2713881"/>
            <a:ext cx="5511850" cy="495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6664226" y="3058864"/>
            <a:ext cx="796230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72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FINDING # 2</a:t>
            </a:r>
            <a:endParaRPr lang="en-US" sz="900" dirty="0"/>
          </a:p>
        </p:txBody>
      </p:sp>
      <p:sp>
        <p:nvSpPr>
          <p:cNvPr id="26" name="Shape 22"/>
          <p:cNvSpPr/>
          <p:nvPr/>
        </p:nvSpPr>
        <p:spPr>
          <a:xfrm>
            <a:off x="11090225" y="3028206"/>
            <a:ext cx="533400" cy="238571"/>
          </a:xfrm>
          <a:prstGeom prst="rect">
            <a:avLst/>
          </a:prstGeom>
          <a:ln w="9525">
            <a:solidFill>
              <a:srgbClr val="F5663C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11195000" y="3118842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28" name="Text 24"/>
          <p:cNvSpPr/>
          <p:nvPr/>
        </p:nvSpPr>
        <p:spPr>
          <a:xfrm>
            <a:off x="11309300" y="3085356"/>
            <a:ext cx="2857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66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높음</a:t>
            </a:r>
            <a:endParaRPr lang="en-US" sz="825" dirty="0"/>
          </a:p>
        </p:txBody>
      </p:sp>
      <p:sp>
        <p:nvSpPr>
          <p:cNvPr id="29" name="Text 25"/>
          <p:cNvSpPr/>
          <p:nvPr/>
        </p:nvSpPr>
        <p:spPr>
          <a:xfrm>
            <a:off x="6664226" y="3419177"/>
            <a:ext cx="5108182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182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발견</a:t>
            </a:r>
            <a:endParaRPr lang="en-US" sz="825" dirty="0"/>
          </a:p>
        </p:txBody>
      </p:sp>
      <p:sp>
        <p:nvSpPr>
          <p:cNvPr id="30" name="Text 26"/>
          <p:cNvSpPr/>
          <p:nvPr/>
        </p:nvSpPr>
        <p:spPr>
          <a:xfrm>
            <a:off x="6664226" y="3733949"/>
            <a:ext cx="5108182" cy="3600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950" spc="-1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SNS는 과소평가되고 있다.</a:t>
            </a:r>
            <a:endParaRPr lang="en-US" sz="1950" dirty="0"/>
          </a:p>
        </p:txBody>
      </p:sp>
      <p:sp>
        <p:nvSpPr>
          <p:cNvPr id="31" name="Text 27"/>
          <p:cNvSpPr/>
          <p:nvPr/>
        </p:nvSpPr>
        <p:spPr>
          <a:xfrm>
            <a:off x="6664226" y="4208264"/>
            <a:ext cx="5108182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직접 ROAS는 2.8이지만, 2주 후 검색전환 간접기여 포함 시 실질 ROAS 최대 22.7. 측정 방식을 바꾸지 않으면 최고 효율 채널을 계속 저평가.</a:t>
            </a:r>
            <a:endParaRPr lang="en-US" sz="1125" dirty="0"/>
          </a:p>
        </p:txBody>
      </p:sp>
      <p:sp>
        <p:nvSpPr>
          <p:cNvPr id="32" name="Shape 28"/>
          <p:cNvSpPr/>
          <p:nvPr/>
        </p:nvSpPr>
        <p:spPr>
          <a:xfrm>
            <a:off x="6664226" y="6494859"/>
            <a:ext cx="4959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33" name="Text 29"/>
          <p:cNvSpPr/>
          <p:nvPr/>
        </p:nvSpPr>
        <p:spPr>
          <a:xfrm>
            <a:off x="6664226" y="6694884"/>
            <a:ext cx="5108182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실질 ROAS</a:t>
            </a:r>
            <a:endParaRPr lang="en-US" sz="825" dirty="0"/>
          </a:p>
        </p:txBody>
      </p:sp>
      <p:sp>
        <p:nvSpPr>
          <p:cNvPr id="34" name="Text 30"/>
          <p:cNvSpPr/>
          <p:nvPr/>
        </p:nvSpPr>
        <p:spPr>
          <a:xfrm>
            <a:off x="6664226" y="6933456"/>
            <a:ext cx="923330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spc="-66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22.7</a:t>
            </a:r>
            <a:endParaRPr lang="en-US" sz="3300" dirty="0"/>
          </a:p>
        </p:txBody>
      </p:sp>
      <p:sp>
        <p:nvSpPr>
          <p:cNvPr id="35" name="Text 31"/>
          <p:cNvSpPr/>
          <p:nvPr/>
        </p:nvSpPr>
        <p:spPr>
          <a:xfrm>
            <a:off x="7606605" y="7152531"/>
            <a:ext cx="881955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직접 대비 ×8</a:t>
            </a:r>
            <a:endParaRPr lang="en-US" sz="975" dirty="0"/>
          </a:p>
        </p:txBody>
      </p:sp>
      <p:sp>
        <p:nvSpPr>
          <p:cNvPr id="36" name="Shape 32"/>
          <p:cNvSpPr/>
          <p:nvPr/>
        </p:nvSpPr>
        <p:spPr>
          <a:xfrm>
            <a:off x="12090350" y="2713881"/>
            <a:ext cx="5511850" cy="495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37" name="Text 33"/>
          <p:cNvSpPr/>
          <p:nvPr/>
        </p:nvSpPr>
        <p:spPr>
          <a:xfrm>
            <a:off x="12366575" y="3058864"/>
            <a:ext cx="796230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72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FINDING # 3</a:t>
            </a:r>
            <a:endParaRPr lang="en-US" sz="900" dirty="0"/>
          </a:p>
        </p:txBody>
      </p:sp>
      <p:sp>
        <p:nvSpPr>
          <p:cNvPr id="38" name="Shape 34"/>
          <p:cNvSpPr/>
          <p:nvPr/>
        </p:nvSpPr>
        <p:spPr>
          <a:xfrm>
            <a:off x="16792575" y="3028206"/>
            <a:ext cx="533400" cy="238571"/>
          </a:xfrm>
          <a:prstGeom prst="rect">
            <a:avLst/>
          </a:prstGeom>
          <a:ln w="9525">
            <a:solidFill>
              <a:srgbClr val="3B6BC9"/>
            </a:solidFill>
            <a:prstDash val="solid"/>
          </a:ln>
        </p:spPr>
      </p:sp>
      <p:sp>
        <p:nvSpPr>
          <p:cNvPr id="39" name="Shape 35"/>
          <p:cNvSpPr/>
          <p:nvPr/>
        </p:nvSpPr>
        <p:spPr>
          <a:xfrm>
            <a:off x="16897350" y="3118842"/>
            <a:ext cx="57150" cy="57150"/>
          </a:xfrm>
          <a:prstGeom prst="ellipse">
            <a:avLst/>
          </a:prstGeom>
          <a:solidFill>
            <a:srgbClr val="3B6BC9"/>
          </a:solidFill>
          <a:ln/>
        </p:spPr>
      </p:sp>
      <p:sp>
        <p:nvSpPr>
          <p:cNvPr id="40" name="Text 36"/>
          <p:cNvSpPr/>
          <p:nvPr/>
        </p:nvSpPr>
        <p:spPr>
          <a:xfrm>
            <a:off x="17011650" y="3085356"/>
            <a:ext cx="2857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66" kern="0" dirty="0">
                <a:solidFill>
                  <a:srgbClr val="3B6BC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보통</a:t>
            </a:r>
            <a:endParaRPr lang="en-US" sz="825" dirty="0"/>
          </a:p>
        </p:txBody>
      </p:sp>
      <p:sp>
        <p:nvSpPr>
          <p:cNvPr id="41" name="Text 37"/>
          <p:cNvSpPr/>
          <p:nvPr/>
        </p:nvSpPr>
        <p:spPr>
          <a:xfrm>
            <a:off x="12366575" y="3419177"/>
            <a:ext cx="5108182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182" kern="0" dirty="0">
                <a:solidFill>
                  <a:srgbClr val="3B6BC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기회</a:t>
            </a:r>
            <a:endParaRPr lang="en-US" sz="825" dirty="0"/>
          </a:p>
        </p:txBody>
      </p:sp>
      <p:sp>
        <p:nvSpPr>
          <p:cNvPr id="42" name="Text 38"/>
          <p:cNvSpPr/>
          <p:nvPr/>
        </p:nvSpPr>
        <p:spPr>
          <a:xfrm>
            <a:off x="12366575" y="3733949"/>
            <a:ext cx="5108182" cy="3600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950" spc="-1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200만을 이동하면 즉시 효과.</a:t>
            </a:r>
            <a:endParaRPr lang="en-US" sz="1950" dirty="0"/>
          </a:p>
        </p:txBody>
      </p:sp>
      <p:sp>
        <p:nvSpPr>
          <p:cNvPr id="43" name="Text 39"/>
          <p:cNvSpPr/>
          <p:nvPr/>
        </p:nvSpPr>
        <p:spPr>
          <a:xfrm>
            <a:off x="12366575" y="4208264"/>
            <a:ext cx="5108182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ROAS 0.45 — 손실 구간. 이메일로 이동 시 주 +1,243만원 기대. 지금 즉시 실행 가능한 가장 확실한 레버.</a:t>
            </a:r>
            <a:endParaRPr lang="en-US" sz="1125" dirty="0"/>
          </a:p>
        </p:txBody>
      </p:sp>
      <p:sp>
        <p:nvSpPr>
          <p:cNvPr id="44" name="Shape 40"/>
          <p:cNvSpPr/>
          <p:nvPr/>
        </p:nvSpPr>
        <p:spPr>
          <a:xfrm>
            <a:off x="12366575" y="6494859"/>
            <a:ext cx="4959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5" name="Text 41"/>
          <p:cNvSpPr/>
          <p:nvPr/>
        </p:nvSpPr>
        <p:spPr>
          <a:xfrm>
            <a:off x="12366575" y="6694884"/>
            <a:ext cx="5108182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주 기대 효과</a:t>
            </a:r>
            <a:endParaRPr lang="en-US" sz="825" dirty="0"/>
          </a:p>
        </p:txBody>
      </p:sp>
      <p:sp>
        <p:nvSpPr>
          <p:cNvPr id="46" name="Text 42"/>
          <p:cNvSpPr/>
          <p:nvPr/>
        </p:nvSpPr>
        <p:spPr>
          <a:xfrm>
            <a:off x="12366575" y="6933456"/>
            <a:ext cx="1425773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spc="-66" kern="0" dirty="0">
                <a:solidFill>
                  <a:srgbClr val="3B6BC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+1,243</a:t>
            </a:r>
            <a:endParaRPr lang="en-US" sz="3300" dirty="0"/>
          </a:p>
        </p:txBody>
      </p:sp>
      <p:sp>
        <p:nvSpPr>
          <p:cNvPr id="47" name="Text 43"/>
          <p:cNvSpPr/>
          <p:nvPr/>
        </p:nvSpPr>
        <p:spPr>
          <a:xfrm>
            <a:off x="13811399" y="7152531"/>
            <a:ext cx="819596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만원 / week</a:t>
            </a:r>
            <a:endParaRPr lang="en-US" sz="975" dirty="0"/>
          </a:p>
        </p:txBody>
      </p:sp>
      <p:sp>
        <p:nvSpPr>
          <p:cNvPr id="48" name="Shape 44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9" name="Text 45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50" name="Text 46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03 / 12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4684276" y="457200"/>
            <a:ext cx="3005462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MARCH MONTHLY DASHBOARD · 월간 누적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MARCH · 4-WEEK CUMULATIVE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5140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3월 누적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CFC9BD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|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월간 성과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CFC9BD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|</a:t>
            </a:r>
            <a:endParaRPr lang="en-US" sz="3450" dirty="0"/>
          </a:p>
        </p:txBody>
      </p:sp>
      <p:sp>
        <p:nvSpPr>
          <p:cNvPr id="11" name="Shape 7"/>
          <p:cNvSpPr/>
          <p:nvPr/>
        </p:nvSpPr>
        <p:spPr>
          <a:xfrm>
            <a:off x="685800" y="2305348"/>
            <a:ext cx="3291780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962025" y="2581573"/>
            <a:ext cx="282151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총 광고비</a:t>
            </a:r>
            <a:endParaRPr lang="en-US" sz="825" dirty="0"/>
          </a:p>
        </p:txBody>
      </p:sp>
      <p:sp>
        <p:nvSpPr>
          <p:cNvPr id="13" name="Text 9"/>
          <p:cNvSpPr/>
          <p:nvPr/>
        </p:nvSpPr>
        <p:spPr>
          <a:xfrm>
            <a:off x="962025" y="3248323"/>
            <a:ext cx="1435894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3,600</a:t>
            </a:r>
            <a:endParaRPr lang="en-US" sz="4200" dirty="0"/>
          </a:p>
        </p:txBody>
      </p:sp>
      <p:sp>
        <p:nvSpPr>
          <p:cNvPr id="14" name="Text 10"/>
          <p:cNvSpPr/>
          <p:nvPr/>
        </p:nvSpPr>
        <p:spPr>
          <a:xfrm>
            <a:off x="2397919" y="3505498"/>
            <a:ext cx="391716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만원</a:t>
            </a:r>
            <a:endParaRPr lang="en-US" sz="1350" dirty="0"/>
          </a:p>
        </p:txBody>
      </p:sp>
      <p:sp>
        <p:nvSpPr>
          <p:cNvPr id="15" name="Shape 11"/>
          <p:cNvSpPr/>
          <p:nvPr/>
        </p:nvSpPr>
        <p:spPr>
          <a:xfrm>
            <a:off x="4091880" y="2305348"/>
            <a:ext cx="3291780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368105" y="2581573"/>
            <a:ext cx="282151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총 매출</a:t>
            </a:r>
            <a:endParaRPr lang="en-US" sz="825" dirty="0"/>
          </a:p>
        </p:txBody>
      </p:sp>
      <p:sp>
        <p:nvSpPr>
          <p:cNvPr id="17" name="Text 13"/>
          <p:cNvSpPr/>
          <p:nvPr/>
        </p:nvSpPr>
        <p:spPr>
          <a:xfrm>
            <a:off x="4368105" y="3248323"/>
            <a:ext cx="1738908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12,315</a:t>
            </a:r>
            <a:endParaRPr lang="en-US" sz="4200" dirty="0"/>
          </a:p>
        </p:txBody>
      </p:sp>
      <p:sp>
        <p:nvSpPr>
          <p:cNvPr id="18" name="Text 14"/>
          <p:cNvSpPr/>
          <p:nvPr/>
        </p:nvSpPr>
        <p:spPr>
          <a:xfrm>
            <a:off x="6107013" y="3505498"/>
            <a:ext cx="391716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만원</a:t>
            </a:r>
            <a:endParaRPr lang="en-US" sz="1350" dirty="0"/>
          </a:p>
        </p:txBody>
      </p:sp>
      <p:sp>
        <p:nvSpPr>
          <p:cNvPr id="19" name="Shape 15"/>
          <p:cNvSpPr/>
          <p:nvPr/>
        </p:nvSpPr>
        <p:spPr>
          <a:xfrm>
            <a:off x="7497961" y="2305348"/>
            <a:ext cx="3291929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774186" y="2581573"/>
            <a:ext cx="282166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월 ROAS</a:t>
            </a:r>
            <a:endParaRPr lang="en-US" sz="825" dirty="0"/>
          </a:p>
        </p:txBody>
      </p:sp>
      <p:sp>
        <p:nvSpPr>
          <p:cNvPr id="21" name="Text 17"/>
          <p:cNvSpPr/>
          <p:nvPr/>
        </p:nvSpPr>
        <p:spPr>
          <a:xfrm>
            <a:off x="7774186" y="2961233"/>
            <a:ext cx="113288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3.42</a:t>
            </a:r>
            <a:endParaRPr lang="en-US" sz="4200" dirty="0"/>
          </a:p>
        </p:txBody>
      </p:sp>
      <p:sp>
        <p:nvSpPr>
          <p:cNvPr id="22" name="Text 18"/>
          <p:cNvSpPr/>
          <p:nvPr/>
        </p:nvSpPr>
        <p:spPr>
          <a:xfrm>
            <a:off x="7774186" y="3589883"/>
            <a:ext cx="2821664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목표 대비 측정 필요</a:t>
            </a:r>
            <a:endParaRPr lang="en-US" sz="975" dirty="0"/>
          </a:p>
        </p:txBody>
      </p:sp>
      <p:sp>
        <p:nvSpPr>
          <p:cNvPr id="23" name="Shape 19"/>
          <p:cNvSpPr/>
          <p:nvPr/>
        </p:nvSpPr>
        <p:spPr>
          <a:xfrm>
            <a:off x="10904190" y="2305348"/>
            <a:ext cx="3291780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11180415" y="2581573"/>
            <a:ext cx="282151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총 전환</a:t>
            </a:r>
            <a:endParaRPr lang="en-US" sz="825" dirty="0"/>
          </a:p>
        </p:txBody>
      </p:sp>
      <p:sp>
        <p:nvSpPr>
          <p:cNvPr id="25" name="Text 21"/>
          <p:cNvSpPr/>
          <p:nvPr/>
        </p:nvSpPr>
        <p:spPr>
          <a:xfrm>
            <a:off x="11180415" y="2961233"/>
            <a:ext cx="985242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821</a:t>
            </a:r>
            <a:endParaRPr lang="en-US" sz="4200" dirty="0"/>
          </a:p>
        </p:txBody>
      </p:sp>
      <p:sp>
        <p:nvSpPr>
          <p:cNvPr id="26" name="Text 22"/>
          <p:cNvSpPr/>
          <p:nvPr/>
        </p:nvSpPr>
        <p:spPr>
          <a:xfrm>
            <a:off x="12165657" y="3218408"/>
            <a:ext cx="233958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건</a:t>
            </a:r>
            <a:endParaRPr lang="en-US" sz="1350" dirty="0"/>
          </a:p>
        </p:txBody>
      </p:sp>
      <p:sp>
        <p:nvSpPr>
          <p:cNvPr id="27" name="Text 23"/>
          <p:cNvSpPr/>
          <p:nvPr/>
        </p:nvSpPr>
        <p:spPr>
          <a:xfrm>
            <a:off x="11180415" y="3589883"/>
            <a:ext cx="2821510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주 평균 205건</a:t>
            </a:r>
            <a:endParaRPr lang="en-US" sz="975" dirty="0"/>
          </a:p>
        </p:txBody>
      </p:sp>
      <p:sp>
        <p:nvSpPr>
          <p:cNvPr id="28" name="Shape 24"/>
          <p:cNvSpPr/>
          <p:nvPr/>
        </p:nvSpPr>
        <p:spPr>
          <a:xfrm>
            <a:off x="14310271" y="2305348"/>
            <a:ext cx="3291929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14586496" y="2581573"/>
            <a:ext cx="282166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평균 CPA</a:t>
            </a:r>
            <a:endParaRPr lang="en-US" sz="825" dirty="0"/>
          </a:p>
        </p:txBody>
      </p:sp>
      <p:sp>
        <p:nvSpPr>
          <p:cNvPr id="30" name="Text 26"/>
          <p:cNvSpPr/>
          <p:nvPr/>
        </p:nvSpPr>
        <p:spPr>
          <a:xfrm>
            <a:off x="14586496" y="2961233"/>
            <a:ext cx="1738908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12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43,848</a:t>
            </a:r>
            <a:endParaRPr lang="en-US" sz="4200" dirty="0"/>
          </a:p>
        </p:txBody>
      </p:sp>
      <p:sp>
        <p:nvSpPr>
          <p:cNvPr id="31" name="Text 27"/>
          <p:cNvSpPr/>
          <p:nvPr/>
        </p:nvSpPr>
        <p:spPr>
          <a:xfrm>
            <a:off x="16325404" y="3218408"/>
            <a:ext cx="233958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원</a:t>
            </a:r>
            <a:endParaRPr lang="en-US" sz="1350" dirty="0"/>
          </a:p>
        </p:txBody>
      </p:sp>
      <p:sp>
        <p:nvSpPr>
          <p:cNvPr id="32" name="Text 28"/>
          <p:cNvSpPr/>
          <p:nvPr/>
        </p:nvSpPr>
        <p:spPr>
          <a:xfrm>
            <a:off x="14586496" y="3589883"/>
            <a:ext cx="2821664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최저 W4 38,306</a:t>
            </a:r>
            <a:endParaRPr lang="en-US" sz="975" dirty="0"/>
          </a:p>
        </p:txBody>
      </p:sp>
      <p:sp>
        <p:nvSpPr>
          <p:cNvPr id="33" name="Shape 29"/>
          <p:cNvSpPr/>
          <p:nvPr/>
        </p:nvSpPr>
        <p:spPr>
          <a:xfrm>
            <a:off x="685800" y="4362748"/>
            <a:ext cx="16916400" cy="2802582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34" name="Shape 30"/>
          <p:cNvSpPr/>
          <p:nvPr/>
        </p:nvSpPr>
        <p:spPr>
          <a:xfrm>
            <a:off x="695325" y="4801344"/>
            <a:ext cx="16897350" cy="9525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35" name="Text 31"/>
          <p:cNvSpPr/>
          <p:nvPr/>
        </p:nvSpPr>
        <p:spPr>
          <a:xfrm>
            <a:off x="923925" y="4505623"/>
            <a:ext cx="3039186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채널</a:t>
            </a:r>
            <a:endParaRPr lang="en-US" sz="825" dirty="0"/>
          </a:p>
        </p:txBody>
      </p:sp>
      <p:sp>
        <p:nvSpPr>
          <p:cNvPr id="36" name="Text 32"/>
          <p:cNvSpPr/>
          <p:nvPr/>
        </p:nvSpPr>
        <p:spPr>
          <a:xfrm>
            <a:off x="3874591" y="4505623"/>
            <a:ext cx="218390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광고비</a:t>
            </a:r>
            <a:endParaRPr lang="en-US" sz="825" dirty="0"/>
          </a:p>
        </p:txBody>
      </p:sp>
      <p:sp>
        <p:nvSpPr>
          <p:cNvPr id="37" name="Text 33"/>
          <p:cNvSpPr/>
          <p:nvPr/>
        </p:nvSpPr>
        <p:spPr>
          <a:xfrm>
            <a:off x="5982295" y="4505623"/>
            <a:ext cx="218390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예산 비중</a:t>
            </a:r>
            <a:endParaRPr lang="en-US" sz="825" dirty="0"/>
          </a:p>
        </p:txBody>
      </p:sp>
      <p:sp>
        <p:nvSpPr>
          <p:cNvPr id="38" name="Text 34"/>
          <p:cNvSpPr/>
          <p:nvPr/>
        </p:nvSpPr>
        <p:spPr>
          <a:xfrm>
            <a:off x="8089999" y="4505623"/>
            <a:ext cx="2184053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</a:t>
            </a:r>
            <a:endParaRPr lang="en-US" sz="825" dirty="0"/>
          </a:p>
        </p:txBody>
      </p:sp>
      <p:sp>
        <p:nvSpPr>
          <p:cNvPr id="39" name="Text 35"/>
          <p:cNvSpPr/>
          <p:nvPr/>
        </p:nvSpPr>
        <p:spPr>
          <a:xfrm>
            <a:off x="10197852" y="4505623"/>
            <a:ext cx="218390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매출</a:t>
            </a:r>
            <a:endParaRPr lang="en-US" sz="825" dirty="0"/>
          </a:p>
        </p:txBody>
      </p:sp>
      <p:sp>
        <p:nvSpPr>
          <p:cNvPr id="40" name="Text 36"/>
          <p:cNvSpPr/>
          <p:nvPr/>
        </p:nvSpPr>
        <p:spPr>
          <a:xfrm>
            <a:off x="12305556" y="4505623"/>
            <a:ext cx="218390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기여율</a:t>
            </a:r>
            <a:endParaRPr lang="en-US" sz="825" dirty="0"/>
          </a:p>
        </p:txBody>
      </p:sp>
      <p:sp>
        <p:nvSpPr>
          <p:cNvPr id="41" name="Text 37"/>
          <p:cNvSpPr/>
          <p:nvPr/>
        </p:nvSpPr>
        <p:spPr>
          <a:xfrm>
            <a:off x="14413260" y="4505623"/>
            <a:ext cx="3039186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판정</a:t>
            </a:r>
            <a:endParaRPr lang="en-US" sz="825" dirty="0"/>
          </a:p>
        </p:txBody>
      </p:sp>
      <p:sp>
        <p:nvSpPr>
          <p:cNvPr id="42" name="Shape 38"/>
          <p:cNvSpPr/>
          <p:nvPr/>
        </p:nvSpPr>
        <p:spPr>
          <a:xfrm>
            <a:off x="695325" y="4810869"/>
            <a:ext cx="16897350" cy="588615"/>
          </a:xfrm>
          <a:prstGeom prst="rect">
            <a:avLst/>
          </a:prstGeom>
          <a:solidFill>
            <a:srgbClr val="FFFBF5"/>
          </a:solidFill>
          <a:ln/>
        </p:spPr>
      </p:sp>
      <p:sp>
        <p:nvSpPr>
          <p:cNvPr id="43" name="Shape 39"/>
          <p:cNvSpPr/>
          <p:nvPr/>
        </p:nvSpPr>
        <p:spPr>
          <a:xfrm>
            <a:off x="695325" y="5389959"/>
            <a:ext cx="168973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4" name="Text 40"/>
          <p:cNvSpPr/>
          <p:nvPr/>
        </p:nvSpPr>
        <p:spPr>
          <a:xfrm>
            <a:off x="923925" y="4982319"/>
            <a:ext cx="3039186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</a:t>
            </a:r>
            <a:endParaRPr lang="en-US" sz="1200" dirty="0"/>
          </a:p>
        </p:txBody>
      </p:sp>
      <p:sp>
        <p:nvSpPr>
          <p:cNvPr id="45" name="Text 41"/>
          <p:cNvSpPr/>
          <p:nvPr/>
        </p:nvSpPr>
        <p:spPr>
          <a:xfrm>
            <a:off x="3874591" y="4982319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50만</a:t>
            </a:r>
            <a:endParaRPr lang="en-US" sz="1200" dirty="0"/>
          </a:p>
        </p:txBody>
      </p:sp>
      <p:sp>
        <p:nvSpPr>
          <p:cNvPr id="46" name="Text 42"/>
          <p:cNvSpPr/>
          <p:nvPr/>
        </p:nvSpPr>
        <p:spPr>
          <a:xfrm>
            <a:off x="5982295" y="4982319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5%</a:t>
            </a:r>
            <a:endParaRPr lang="en-US" sz="1200" dirty="0"/>
          </a:p>
        </p:txBody>
      </p:sp>
      <p:sp>
        <p:nvSpPr>
          <p:cNvPr id="47" name="Text 43"/>
          <p:cNvSpPr/>
          <p:nvPr/>
        </p:nvSpPr>
        <p:spPr>
          <a:xfrm>
            <a:off x="8089999" y="4982319"/>
            <a:ext cx="2184053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2F6B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8.2</a:t>
            </a:r>
            <a:endParaRPr lang="en-US" sz="1200" dirty="0"/>
          </a:p>
        </p:txBody>
      </p:sp>
      <p:sp>
        <p:nvSpPr>
          <p:cNvPr id="48" name="Text 44"/>
          <p:cNvSpPr/>
          <p:nvPr/>
        </p:nvSpPr>
        <p:spPr>
          <a:xfrm>
            <a:off x="10197852" y="4982319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744만</a:t>
            </a:r>
            <a:endParaRPr lang="en-US" sz="1200" dirty="0"/>
          </a:p>
        </p:txBody>
      </p:sp>
      <p:sp>
        <p:nvSpPr>
          <p:cNvPr id="49" name="Text 45"/>
          <p:cNvSpPr/>
          <p:nvPr/>
        </p:nvSpPr>
        <p:spPr>
          <a:xfrm>
            <a:off x="12305556" y="4982319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20%</a:t>
            </a:r>
            <a:endParaRPr lang="en-US" sz="1200" dirty="0"/>
          </a:p>
        </p:txBody>
      </p:sp>
      <p:sp>
        <p:nvSpPr>
          <p:cNvPr id="50" name="Shape 46"/>
          <p:cNvSpPr/>
          <p:nvPr/>
        </p:nvSpPr>
        <p:spPr>
          <a:xfrm>
            <a:off x="14413260" y="5071765"/>
            <a:ext cx="57150" cy="57150"/>
          </a:xfrm>
          <a:prstGeom prst="ellipse">
            <a:avLst/>
          </a:prstGeom>
          <a:solidFill>
            <a:srgbClr val="2F6B3A"/>
          </a:solidFill>
          <a:ln/>
        </p:spPr>
      </p:sp>
      <p:sp>
        <p:nvSpPr>
          <p:cNvPr id="51" name="Text 47"/>
          <p:cNvSpPr/>
          <p:nvPr/>
        </p:nvSpPr>
        <p:spPr>
          <a:xfrm>
            <a:off x="14546610" y="4997053"/>
            <a:ext cx="594271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확대 필요</a:t>
            </a:r>
            <a:endParaRPr lang="en-US" sz="1050" dirty="0"/>
          </a:p>
        </p:txBody>
      </p:sp>
      <p:sp>
        <p:nvSpPr>
          <p:cNvPr id="52" name="Shape 48"/>
          <p:cNvSpPr/>
          <p:nvPr/>
        </p:nvSpPr>
        <p:spPr>
          <a:xfrm>
            <a:off x="695325" y="5978575"/>
            <a:ext cx="168973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53" name="Text 49"/>
          <p:cNvSpPr/>
          <p:nvPr/>
        </p:nvSpPr>
        <p:spPr>
          <a:xfrm>
            <a:off x="923925" y="5570934"/>
            <a:ext cx="3039186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검색광고</a:t>
            </a:r>
            <a:endParaRPr lang="en-US" sz="1200" dirty="0"/>
          </a:p>
        </p:txBody>
      </p:sp>
      <p:sp>
        <p:nvSpPr>
          <p:cNvPr id="54" name="Text 50"/>
          <p:cNvSpPr/>
          <p:nvPr/>
        </p:nvSpPr>
        <p:spPr>
          <a:xfrm>
            <a:off x="3874591" y="5570934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400만</a:t>
            </a:r>
            <a:endParaRPr lang="en-US" sz="1200" dirty="0"/>
          </a:p>
        </p:txBody>
      </p:sp>
      <p:sp>
        <p:nvSpPr>
          <p:cNvPr id="55" name="Text 51"/>
          <p:cNvSpPr/>
          <p:nvPr/>
        </p:nvSpPr>
        <p:spPr>
          <a:xfrm>
            <a:off x="5982295" y="5570934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42%</a:t>
            </a:r>
            <a:endParaRPr lang="en-US" sz="1200" dirty="0"/>
          </a:p>
        </p:txBody>
      </p:sp>
      <p:sp>
        <p:nvSpPr>
          <p:cNvPr id="56" name="Text 52"/>
          <p:cNvSpPr/>
          <p:nvPr/>
        </p:nvSpPr>
        <p:spPr>
          <a:xfrm>
            <a:off x="8089999" y="5570934"/>
            <a:ext cx="2184053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5.1</a:t>
            </a:r>
            <a:endParaRPr lang="en-US" sz="1200" dirty="0"/>
          </a:p>
        </p:txBody>
      </p:sp>
      <p:sp>
        <p:nvSpPr>
          <p:cNvPr id="57" name="Text 53"/>
          <p:cNvSpPr/>
          <p:nvPr/>
        </p:nvSpPr>
        <p:spPr>
          <a:xfrm>
            <a:off x="10197852" y="5570934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1,988만</a:t>
            </a:r>
            <a:endParaRPr lang="en-US" sz="1200" dirty="0"/>
          </a:p>
        </p:txBody>
      </p:sp>
      <p:sp>
        <p:nvSpPr>
          <p:cNvPr id="58" name="Text 54"/>
          <p:cNvSpPr/>
          <p:nvPr/>
        </p:nvSpPr>
        <p:spPr>
          <a:xfrm>
            <a:off x="12305556" y="5570934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53%</a:t>
            </a:r>
            <a:endParaRPr lang="en-US" sz="1200" dirty="0"/>
          </a:p>
        </p:txBody>
      </p:sp>
      <p:sp>
        <p:nvSpPr>
          <p:cNvPr id="59" name="Shape 55"/>
          <p:cNvSpPr/>
          <p:nvPr/>
        </p:nvSpPr>
        <p:spPr>
          <a:xfrm>
            <a:off x="14413260" y="5660380"/>
            <a:ext cx="57150" cy="57150"/>
          </a:xfrm>
          <a:prstGeom prst="ellipse">
            <a:avLst/>
          </a:prstGeom>
          <a:solidFill>
            <a:srgbClr val="6E6B65"/>
          </a:solidFill>
          <a:ln/>
        </p:spPr>
      </p:sp>
      <p:sp>
        <p:nvSpPr>
          <p:cNvPr id="60" name="Text 56"/>
          <p:cNvSpPr/>
          <p:nvPr/>
        </p:nvSpPr>
        <p:spPr>
          <a:xfrm>
            <a:off x="14546610" y="5585668"/>
            <a:ext cx="32161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유지</a:t>
            </a:r>
            <a:endParaRPr lang="en-US" sz="1050" dirty="0"/>
          </a:p>
        </p:txBody>
      </p:sp>
      <p:sp>
        <p:nvSpPr>
          <p:cNvPr id="61" name="Shape 57"/>
          <p:cNvSpPr/>
          <p:nvPr/>
        </p:nvSpPr>
        <p:spPr>
          <a:xfrm>
            <a:off x="695325" y="6567190"/>
            <a:ext cx="168973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62" name="Text 58"/>
          <p:cNvSpPr/>
          <p:nvPr/>
        </p:nvSpPr>
        <p:spPr>
          <a:xfrm>
            <a:off x="923925" y="6159550"/>
            <a:ext cx="3039186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</a:t>
            </a:r>
            <a:endParaRPr lang="en-US" sz="1200" dirty="0"/>
          </a:p>
        </p:txBody>
      </p:sp>
      <p:sp>
        <p:nvSpPr>
          <p:cNvPr id="63" name="Text 59"/>
          <p:cNvSpPr/>
          <p:nvPr/>
        </p:nvSpPr>
        <p:spPr>
          <a:xfrm>
            <a:off x="3874591" y="6159550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300만</a:t>
            </a:r>
            <a:endParaRPr lang="en-US" sz="1200" dirty="0"/>
          </a:p>
        </p:txBody>
      </p:sp>
      <p:sp>
        <p:nvSpPr>
          <p:cNvPr id="64" name="Text 60"/>
          <p:cNvSpPr/>
          <p:nvPr/>
        </p:nvSpPr>
        <p:spPr>
          <a:xfrm>
            <a:off x="5982295" y="6159550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32%</a:t>
            </a:r>
            <a:endParaRPr lang="en-US" sz="1200" dirty="0"/>
          </a:p>
        </p:txBody>
      </p:sp>
      <p:sp>
        <p:nvSpPr>
          <p:cNvPr id="65" name="Text 61"/>
          <p:cNvSpPr/>
          <p:nvPr/>
        </p:nvSpPr>
        <p:spPr>
          <a:xfrm>
            <a:off x="8089999" y="6159550"/>
            <a:ext cx="2184053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2.8*</a:t>
            </a:r>
            <a:endParaRPr lang="en-US" sz="1200" dirty="0"/>
          </a:p>
        </p:txBody>
      </p:sp>
      <p:sp>
        <p:nvSpPr>
          <p:cNvPr id="66" name="Text 62"/>
          <p:cNvSpPr/>
          <p:nvPr/>
        </p:nvSpPr>
        <p:spPr>
          <a:xfrm>
            <a:off x="10197852" y="6159550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748만</a:t>
            </a:r>
            <a:endParaRPr lang="en-US" sz="1200" dirty="0"/>
          </a:p>
        </p:txBody>
      </p:sp>
      <p:sp>
        <p:nvSpPr>
          <p:cNvPr id="67" name="Text 63"/>
          <p:cNvSpPr/>
          <p:nvPr/>
        </p:nvSpPr>
        <p:spPr>
          <a:xfrm>
            <a:off x="12305556" y="6159550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20%</a:t>
            </a:r>
            <a:endParaRPr lang="en-US" sz="1200" dirty="0"/>
          </a:p>
        </p:txBody>
      </p:sp>
      <p:sp>
        <p:nvSpPr>
          <p:cNvPr id="68" name="Shape 64"/>
          <p:cNvSpPr/>
          <p:nvPr/>
        </p:nvSpPr>
        <p:spPr>
          <a:xfrm>
            <a:off x="14413260" y="6248995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69" name="Text 65"/>
          <p:cNvSpPr/>
          <p:nvPr/>
        </p:nvSpPr>
        <p:spPr>
          <a:xfrm>
            <a:off x="14546610" y="6174284"/>
            <a:ext cx="717054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재측정 필요</a:t>
            </a:r>
            <a:endParaRPr lang="en-US" sz="1050" dirty="0"/>
          </a:p>
        </p:txBody>
      </p:sp>
      <p:sp>
        <p:nvSpPr>
          <p:cNvPr id="70" name="Text 66"/>
          <p:cNvSpPr/>
          <p:nvPr/>
        </p:nvSpPr>
        <p:spPr>
          <a:xfrm>
            <a:off x="923925" y="6748165"/>
            <a:ext cx="3039186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</a:t>
            </a:r>
            <a:endParaRPr lang="en-US" sz="1200" dirty="0"/>
          </a:p>
        </p:txBody>
      </p:sp>
      <p:sp>
        <p:nvSpPr>
          <p:cNvPr id="71" name="Text 67"/>
          <p:cNvSpPr/>
          <p:nvPr/>
        </p:nvSpPr>
        <p:spPr>
          <a:xfrm>
            <a:off x="3874591" y="6748165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200만</a:t>
            </a:r>
            <a:endParaRPr lang="en-US" sz="1200" dirty="0"/>
          </a:p>
        </p:txBody>
      </p:sp>
      <p:sp>
        <p:nvSpPr>
          <p:cNvPr id="72" name="Text 68"/>
          <p:cNvSpPr/>
          <p:nvPr/>
        </p:nvSpPr>
        <p:spPr>
          <a:xfrm>
            <a:off x="5982295" y="6748165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21%</a:t>
            </a:r>
            <a:endParaRPr lang="en-US" sz="1200" dirty="0"/>
          </a:p>
        </p:txBody>
      </p:sp>
      <p:sp>
        <p:nvSpPr>
          <p:cNvPr id="73" name="Text 69"/>
          <p:cNvSpPr/>
          <p:nvPr/>
        </p:nvSpPr>
        <p:spPr>
          <a:xfrm>
            <a:off x="8089999" y="6748165"/>
            <a:ext cx="2184053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0.45</a:t>
            </a:r>
            <a:endParaRPr lang="en-US" sz="1200" dirty="0"/>
          </a:p>
        </p:txBody>
      </p:sp>
      <p:sp>
        <p:nvSpPr>
          <p:cNvPr id="74" name="Text 70"/>
          <p:cNvSpPr/>
          <p:nvPr/>
        </p:nvSpPr>
        <p:spPr>
          <a:xfrm>
            <a:off x="10197852" y="6748165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63만</a:t>
            </a:r>
            <a:endParaRPr lang="en-US" sz="1200" dirty="0"/>
          </a:p>
        </p:txBody>
      </p:sp>
      <p:sp>
        <p:nvSpPr>
          <p:cNvPr id="75" name="Text 71"/>
          <p:cNvSpPr/>
          <p:nvPr/>
        </p:nvSpPr>
        <p:spPr>
          <a:xfrm>
            <a:off x="12305556" y="6748165"/>
            <a:ext cx="2183904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2%</a:t>
            </a:r>
            <a:endParaRPr lang="en-US" sz="1200" dirty="0"/>
          </a:p>
        </p:txBody>
      </p:sp>
      <p:sp>
        <p:nvSpPr>
          <p:cNvPr id="76" name="Shape 72"/>
          <p:cNvSpPr/>
          <p:nvPr/>
        </p:nvSpPr>
        <p:spPr>
          <a:xfrm>
            <a:off x="14413260" y="6837611"/>
            <a:ext cx="57150" cy="57150"/>
          </a:xfrm>
          <a:prstGeom prst="ellipse">
            <a:avLst/>
          </a:prstGeom>
          <a:solidFill>
            <a:srgbClr val="FB1A2C"/>
          </a:solidFill>
          <a:ln/>
        </p:spPr>
      </p:sp>
      <p:sp>
        <p:nvSpPr>
          <p:cNvPr id="77" name="Text 73"/>
          <p:cNvSpPr/>
          <p:nvPr/>
        </p:nvSpPr>
        <p:spPr>
          <a:xfrm>
            <a:off x="14546610" y="6762899"/>
            <a:ext cx="717054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즉시 재검토</a:t>
            </a:r>
            <a:endParaRPr lang="en-US" sz="1050" dirty="0"/>
          </a:p>
        </p:txBody>
      </p:sp>
      <p:sp>
        <p:nvSpPr>
          <p:cNvPr id="78" name="Text 74"/>
          <p:cNvSpPr/>
          <p:nvPr/>
        </p:nvSpPr>
        <p:spPr>
          <a:xfrm>
            <a:off x="685800" y="7393930"/>
            <a:ext cx="13735050" cy="281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200" b="1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 기여율 20%는 예산 비중 5%의 4배. </a:t>
            </a:r>
            <a:pPr algn="l"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디스플레이는 예산 21%에 기여 2% — 즉시 재검토.</a:t>
            </a:r>
            <a:endParaRPr lang="en-US" sz="1200" dirty="0"/>
          </a:p>
        </p:txBody>
      </p:sp>
      <p:sp>
        <p:nvSpPr>
          <p:cNvPr id="79" name="Shape 75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80" name="Text 76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81" name="Text 77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04 / 12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306229" y="457200"/>
            <a:ext cx="2372171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SLIDE 4 · 주차별 트렌드 &amp; CVR 구조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TREND &amp; CVR DECOMPOSITION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 개선은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재방문이 만든 착시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.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181523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CVR이 W1 수준(0.90%)을 유지했다면 전환은 248건이 아닌 ~310건이어야 했다.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85800" y="2713881"/>
            <a:ext cx="8661350" cy="3323927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95325" y="3167211"/>
            <a:ext cx="8642300" cy="9525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14" name="Text 10"/>
          <p:cNvSpPr/>
          <p:nvPr/>
        </p:nvSpPr>
        <p:spPr>
          <a:xfrm>
            <a:off x="885825" y="2864048"/>
            <a:ext cx="95890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KPIS</a:t>
            </a:r>
            <a:endParaRPr lang="en-US" sz="825" dirty="0"/>
          </a:p>
        </p:txBody>
      </p:sp>
      <p:sp>
        <p:nvSpPr>
          <p:cNvPr id="15" name="Text 11"/>
          <p:cNvSpPr/>
          <p:nvPr/>
        </p:nvSpPr>
        <p:spPr>
          <a:xfrm>
            <a:off x="8316218" y="2856756"/>
            <a:ext cx="907107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★ 최고치 · ↓ 하락</a:t>
            </a:r>
            <a:endParaRPr lang="en-US" sz="900" dirty="0"/>
          </a:p>
        </p:txBody>
      </p:sp>
      <p:sp>
        <p:nvSpPr>
          <p:cNvPr id="16" name="Shape 12"/>
          <p:cNvSpPr/>
          <p:nvPr/>
        </p:nvSpPr>
        <p:spPr>
          <a:xfrm>
            <a:off x="695325" y="3552974"/>
            <a:ext cx="86423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17" name="Text 13"/>
          <p:cNvSpPr/>
          <p:nvPr/>
        </p:nvSpPr>
        <p:spPr>
          <a:xfrm>
            <a:off x="885825" y="3291036"/>
            <a:ext cx="1306562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WK</a:t>
            </a:r>
            <a:endParaRPr lang="en-US" sz="750" dirty="0"/>
          </a:p>
        </p:txBody>
      </p:sp>
      <p:sp>
        <p:nvSpPr>
          <p:cNvPr id="18" name="Text 14"/>
          <p:cNvSpPr/>
          <p:nvPr/>
        </p:nvSpPr>
        <p:spPr>
          <a:xfrm>
            <a:off x="2116187" y="3291036"/>
            <a:ext cx="1833860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3873847" y="3291036"/>
            <a:ext cx="1834009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CVR</a:t>
            </a:r>
            <a:endParaRPr lang="en-US" sz="750" dirty="0"/>
          </a:p>
        </p:txBody>
      </p:sp>
      <p:sp>
        <p:nvSpPr>
          <p:cNvPr id="20" name="Text 16"/>
          <p:cNvSpPr/>
          <p:nvPr/>
        </p:nvSpPr>
        <p:spPr>
          <a:xfrm>
            <a:off x="5631656" y="3291036"/>
            <a:ext cx="1833860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CPA</a:t>
            </a:r>
            <a:endParaRPr lang="en-US" sz="750" dirty="0"/>
          </a:p>
        </p:txBody>
      </p:sp>
      <p:sp>
        <p:nvSpPr>
          <p:cNvPr id="21" name="Text 17"/>
          <p:cNvSpPr/>
          <p:nvPr/>
        </p:nvSpPr>
        <p:spPr>
          <a:xfrm>
            <a:off x="7389316" y="3291036"/>
            <a:ext cx="1834009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매출</a:t>
            </a:r>
            <a:endParaRPr lang="en-US" sz="750" dirty="0"/>
          </a:p>
        </p:txBody>
      </p:sp>
      <p:sp>
        <p:nvSpPr>
          <p:cNvPr id="22" name="Shape 18"/>
          <p:cNvSpPr/>
          <p:nvPr/>
        </p:nvSpPr>
        <p:spPr>
          <a:xfrm>
            <a:off x="695325" y="4050655"/>
            <a:ext cx="86423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3" name="Text 19"/>
          <p:cNvSpPr/>
          <p:nvPr/>
        </p:nvSpPr>
        <p:spPr>
          <a:xfrm>
            <a:off x="885825" y="3695849"/>
            <a:ext cx="130656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W1 </a:t>
            </a:r>
            <a:pPr algn="l" indent="0" marL="0">
              <a:lnSpc>
                <a:spcPct val="155000"/>
              </a:lnSpc>
              <a:buNone/>
            </a:pPr>
            <a:r>
              <a:rPr lang="en-US" sz="900" b="1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3/3</a:t>
            </a:r>
            <a:endParaRPr lang="en-US" sz="1125" dirty="0"/>
          </a:p>
        </p:txBody>
      </p:sp>
      <p:sp>
        <p:nvSpPr>
          <p:cNvPr id="24" name="Text 20"/>
          <p:cNvSpPr/>
          <p:nvPr/>
        </p:nvSpPr>
        <p:spPr>
          <a:xfrm>
            <a:off x="2116187" y="3695849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3.28</a:t>
            </a:r>
            <a:endParaRPr lang="en-US" sz="1125" dirty="0"/>
          </a:p>
        </p:txBody>
      </p:sp>
      <p:sp>
        <p:nvSpPr>
          <p:cNvPr id="25" name="Text 21"/>
          <p:cNvSpPr/>
          <p:nvPr/>
        </p:nvSpPr>
        <p:spPr>
          <a:xfrm>
            <a:off x="3873847" y="3695849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1.50 %</a:t>
            </a:r>
            <a:endParaRPr lang="en-US" sz="1125" dirty="0"/>
          </a:p>
        </p:txBody>
      </p:sp>
      <p:sp>
        <p:nvSpPr>
          <p:cNvPr id="26" name="Text 22"/>
          <p:cNvSpPr/>
          <p:nvPr/>
        </p:nvSpPr>
        <p:spPr>
          <a:xfrm>
            <a:off x="5631656" y="3695849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45,699</a:t>
            </a:r>
            <a:endParaRPr lang="en-US" sz="1125" dirty="0"/>
          </a:p>
        </p:txBody>
      </p:sp>
      <p:sp>
        <p:nvSpPr>
          <p:cNvPr id="27" name="Text 23"/>
          <p:cNvSpPr/>
          <p:nvPr/>
        </p:nvSpPr>
        <p:spPr>
          <a:xfrm>
            <a:off x="7389316" y="3695849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2,790 만</a:t>
            </a:r>
            <a:endParaRPr lang="en-US" sz="1125" dirty="0"/>
          </a:p>
        </p:txBody>
      </p:sp>
      <p:sp>
        <p:nvSpPr>
          <p:cNvPr id="28" name="Shape 24"/>
          <p:cNvSpPr/>
          <p:nvPr/>
        </p:nvSpPr>
        <p:spPr>
          <a:xfrm>
            <a:off x="695325" y="4548336"/>
            <a:ext cx="86423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9" name="Text 25"/>
          <p:cNvSpPr/>
          <p:nvPr/>
        </p:nvSpPr>
        <p:spPr>
          <a:xfrm>
            <a:off x="885825" y="4193530"/>
            <a:ext cx="130656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W2 </a:t>
            </a:r>
            <a:pPr algn="l" indent="0" marL="0">
              <a:lnSpc>
                <a:spcPct val="155000"/>
              </a:lnSpc>
              <a:buNone/>
            </a:pPr>
            <a:r>
              <a:rPr lang="en-US" sz="900" b="1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3/10</a:t>
            </a:r>
            <a:endParaRPr lang="en-US" sz="1125" dirty="0"/>
          </a:p>
        </p:txBody>
      </p:sp>
      <p:sp>
        <p:nvSpPr>
          <p:cNvPr id="30" name="Text 26"/>
          <p:cNvSpPr/>
          <p:nvPr/>
        </p:nvSpPr>
        <p:spPr>
          <a:xfrm>
            <a:off x="2116187" y="4193530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3.42</a:t>
            </a:r>
            <a:endParaRPr lang="en-US" sz="1125" dirty="0"/>
          </a:p>
        </p:txBody>
      </p:sp>
      <p:sp>
        <p:nvSpPr>
          <p:cNvPr id="31" name="Text 27"/>
          <p:cNvSpPr/>
          <p:nvPr/>
        </p:nvSpPr>
        <p:spPr>
          <a:xfrm>
            <a:off x="3873847" y="4193530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1.60 %</a:t>
            </a:r>
            <a:endParaRPr lang="en-US" sz="1125" dirty="0"/>
          </a:p>
        </p:txBody>
      </p:sp>
      <p:sp>
        <p:nvSpPr>
          <p:cNvPr id="32" name="Text 28"/>
          <p:cNvSpPr/>
          <p:nvPr/>
        </p:nvSpPr>
        <p:spPr>
          <a:xfrm>
            <a:off x="5631656" y="4193530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43,810</a:t>
            </a:r>
            <a:endParaRPr lang="en-US" sz="1125" dirty="0"/>
          </a:p>
        </p:txBody>
      </p:sp>
      <p:sp>
        <p:nvSpPr>
          <p:cNvPr id="33" name="Text 29"/>
          <p:cNvSpPr/>
          <p:nvPr/>
        </p:nvSpPr>
        <p:spPr>
          <a:xfrm>
            <a:off x="7389316" y="4193530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3,150 만</a:t>
            </a:r>
            <a:endParaRPr lang="en-US" sz="1125" dirty="0"/>
          </a:p>
        </p:txBody>
      </p:sp>
      <p:sp>
        <p:nvSpPr>
          <p:cNvPr id="34" name="Shape 30"/>
          <p:cNvSpPr/>
          <p:nvPr/>
        </p:nvSpPr>
        <p:spPr>
          <a:xfrm>
            <a:off x="695325" y="4557861"/>
            <a:ext cx="8642300" cy="497681"/>
          </a:xfrm>
          <a:prstGeom prst="rect">
            <a:avLst/>
          </a:prstGeom>
          <a:solidFill>
            <a:srgbClr val="FEF7F2"/>
          </a:solidFill>
          <a:ln/>
        </p:spPr>
      </p:sp>
      <p:sp>
        <p:nvSpPr>
          <p:cNvPr id="35" name="Shape 31"/>
          <p:cNvSpPr/>
          <p:nvPr/>
        </p:nvSpPr>
        <p:spPr>
          <a:xfrm>
            <a:off x="695325" y="5046018"/>
            <a:ext cx="86423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36" name="Text 32"/>
          <p:cNvSpPr/>
          <p:nvPr/>
        </p:nvSpPr>
        <p:spPr>
          <a:xfrm>
            <a:off x="885825" y="4691211"/>
            <a:ext cx="130656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 </a:t>
            </a:r>
            <a:pPr algn="l" indent="0" marL="0">
              <a:lnSpc>
                <a:spcPct val="155000"/>
              </a:lnSpc>
              <a:buNone/>
            </a:pPr>
            <a:r>
              <a:rPr lang="en-US" sz="900" b="1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3/17</a:t>
            </a:r>
            <a:endParaRPr lang="en-US" sz="1125" dirty="0"/>
          </a:p>
        </p:txBody>
      </p:sp>
      <p:sp>
        <p:nvSpPr>
          <p:cNvPr id="37" name="Text 33"/>
          <p:cNvSpPr/>
          <p:nvPr/>
        </p:nvSpPr>
        <p:spPr>
          <a:xfrm>
            <a:off x="2116187" y="4691211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FB1A2C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3.02 ↓</a:t>
            </a:r>
            <a:endParaRPr lang="en-US" sz="1125" dirty="0"/>
          </a:p>
        </p:txBody>
      </p:sp>
      <p:sp>
        <p:nvSpPr>
          <p:cNvPr id="38" name="Text 34"/>
          <p:cNvSpPr/>
          <p:nvPr/>
        </p:nvSpPr>
        <p:spPr>
          <a:xfrm>
            <a:off x="3873847" y="4691211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1.50 %</a:t>
            </a:r>
            <a:endParaRPr lang="en-US" sz="1125" dirty="0"/>
          </a:p>
        </p:txBody>
      </p:sp>
      <p:sp>
        <p:nvSpPr>
          <p:cNvPr id="39" name="Text 35"/>
          <p:cNvSpPr/>
          <p:nvPr/>
        </p:nvSpPr>
        <p:spPr>
          <a:xfrm>
            <a:off x="5631656" y="4691211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49,718</a:t>
            </a:r>
            <a:endParaRPr lang="en-US" sz="1125" dirty="0"/>
          </a:p>
        </p:txBody>
      </p:sp>
      <p:sp>
        <p:nvSpPr>
          <p:cNvPr id="40" name="Text 36"/>
          <p:cNvSpPr/>
          <p:nvPr/>
        </p:nvSpPr>
        <p:spPr>
          <a:xfrm>
            <a:off x="7389316" y="4691211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2,655 만</a:t>
            </a:r>
            <a:endParaRPr lang="en-US" sz="1125" dirty="0"/>
          </a:p>
        </p:txBody>
      </p:sp>
      <p:sp>
        <p:nvSpPr>
          <p:cNvPr id="41" name="Shape 37"/>
          <p:cNvSpPr/>
          <p:nvPr/>
        </p:nvSpPr>
        <p:spPr>
          <a:xfrm>
            <a:off x="695325" y="5055543"/>
            <a:ext cx="8642300" cy="488156"/>
          </a:xfrm>
          <a:prstGeom prst="rect">
            <a:avLst/>
          </a:prstGeom>
          <a:solidFill>
            <a:srgbClr val="FFFBF5"/>
          </a:solidFill>
          <a:ln/>
        </p:spPr>
      </p:sp>
      <p:sp>
        <p:nvSpPr>
          <p:cNvPr id="42" name="Text 38"/>
          <p:cNvSpPr/>
          <p:nvPr/>
        </p:nvSpPr>
        <p:spPr>
          <a:xfrm>
            <a:off x="885825" y="5188893"/>
            <a:ext cx="130656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 </a:t>
            </a:r>
            <a:pPr algn="l" indent="0" marL="0">
              <a:lnSpc>
                <a:spcPct val="155000"/>
              </a:lnSpc>
              <a:buNone/>
            </a:pPr>
            <a:r>
              <a:rPr lang="en-US" sz="900" b="1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3/24</a:t>
            </a:r>
            <a:endParaRPr lang="en-US" sz="1125" dirty="0"/>
          </a:p>
        </p:txBody>
      </p:sp>
      <p:sp>
        <p:nvSpPr>
          <p:cNvPr id="43" name="Text 39"/>
          <p:cNvSpPr/>
          <p:nvPr/>
        </p:nvSpPr>
        <p:spPr>
          <a:xfrm>
            <a:off x="2116187" y="5188893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3.92 ★</a:t>
            </a:r>
            <a:endParaRPr lang="en-US" sz="1125" dirty="0"/>
          </a:p>
        </p:txBody>
      </p:sp>
      <p:sp>
        <p:nvSpPr>
          <p:cNvPr id="44" name="Text 40"/>
          <p:cNvSpPr/>
          <p:nvPr/>
        </p:nvSpPr>
        <p:spPr>
          <a:xfrm>
            <a:off x="3873847" y="5188893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1.75 %</a:t>
            </a:r>
            <a:endParaRPr lang="en-US" sz="1125" dirty="0"/>
          </a:p>
        </p:txBody>
      </p:sp>
      <p:sp>
        <p:nvSpPr>
          <p:cNvPr id="45" name="Text 41"/>
          <p:cNvSpPr/>
          <p:nvPr/>
        </p:nvSpPr>
        <p:spPr>
          <a:xfrm>
            <a:off x="5631656" y="5188893"/>
            <a:ext cx="183386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38,306</a:t>
            </a:r>
            <a:endParaRPr lang="en-US" sz="1125" dirty="0"/>
          </a:p>
        </p:txBody>
      </p:sp>
      <p:sp>
        <p:nvSpPr>
          <p:cNvPr id="46" name="Text 42"/>
          <p:cNvSpPr/>
          <p:nvPr/>
        </p:nvSpPr>
        <p:spPr>
          <a:xfrm>
            <a:off x="7389316" y="5188893"/>
            <a:ext cx="183400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3,720 만</a:t>
            </a:r>
            <a:endParaRPr lang="en-US" sz="1125" dirty="0"/>
          </a:p>
        </p:txBody>
      </p:sp>
      <p:sp>
        <p:nvSpPr>
          <p:cNvPr id="47" name="Text 43"/>
          <p:cNvSpPr/>
          <p:nvPr/>
        </p:nvSpPr>
        <p:spPr>
          <a:xfrm>
            <a:off x="9728150" y="2713881"/>
            <a:ext cx="811027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VS 재방문 CVR</a:t>
            </a:r>
            <a:endParaRPr lang="en-US" sz="825" dirty="0"/>
          </a:p>
        </p:txBody>
      </p:sp>
      <p:sp>
        <p:nvSpPr>
          <p:cNvPr id="48" name="Shape 44"/>
          <p:cNvSpPr/>
          <p:nvPr/>
        </p:nvSpPr>
        <p:spPr>
          <a:xfrm>
            <a:off x="9728150" y="3085802"/>
            <a:ext cx="133350" cy="19050"/>
          </a:xfrm>
          <a:prstGeom prst="rect">
            <a:avLst/>
          </a:prstGeom>
          <a:solidFill>
            <a:srgbClr val="FB1A2C"/>
          </a:solidFill>
          <a:ln/>
        </p:spPr>
      </p:sp>
      <p:sp>
        <p:nvSpPr>
          <p:cNvPr id="49" name="Text 45"/>
          <p:cNvSpPr/>
          <p:nvPr/>
        </p:nvSpPr>
        <p:spPr>
          <a:xfrm>
            <a:off x="9918650" y="2998440"/>
            <a:ext cx="74815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</a:t>
            </a:r>
            <a:endParaRPr lang="en-US" sz="1275" dirty="0"/>
          </a:p>
        </p:txBody>
      </p:sp>
      <p:sp>
        <p:nvSpPr>
          <p:cNvPr id="50" name="Shape 46"/>
          <p:cNvSpPr/>
          <p:nvPr/>
        </p:nvSpPr>
        <p:spPr>
          <a:xfrm>
            <a:off x="10781109" y="3095327"/>
            <a:ext cx="133350" cy="95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51" name="Shape 47"/>
          <p:cNvSpPr/>
          <p:nvPr/>
        </p:nvSpPr>
        <p:spPr>
          <a:xfrm>
            <a:off x="10781109" y="3095327"/>
            <a:ext cx="133350" cy="95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52" name="Text 48"/>
          <p:cNvSpPr/>
          <p:nvPr/>
        </p:nvSpPr>
        <p:spPr>
          <a:xfrm>
            <a:off x="10971609" y="3003203"/>
            <a:ext cx="89713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재방문 CVR</a:t>
            </a:r>
            <a:endParaRPr lang="en-US" sz="1275" dirty="0"/>
          </a:p>
        </p:txBody>
      </p:sp>
      <p:pic>
        <p:nvPicPr>
          <p:cNvPr id="5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50" y="3377952"/>
            <a:ext cx="7874050" cy="2286000"/>
          </a:xfrm>
          <a:prstGeom prst="rect">
            <a:avLst/>
          </a:prstGeom>
        </p:spPr>
      </p:pic>
      <p:sp>
        <p:nvSpPr>
          <p:cNvPr id="54" name="Text 49"/>
          <p:cNvSpPr/>
          <p:nvPr/>
        </p:nvSpPr>
        <p:spPr>
          <a:xfrm>
            <a:off x="9728150" y="5816352"/>
            <a:ext cx="8110271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재방문 CVR이 </a:t>
            </a:r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우상향 중</a:t>
            </a:r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인데 신규만 하락 → 계절·외부 요인이 아닌 </a:t>
            </a:r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광고/랜딩 단계의 구조적 문제</a:t>
            </a:r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.</a:t>
            </a:r>
            <a:endParaRPr lang="en-US" sz="1125" dirty="0"/>
          </a:p>
        </p:txBody>
      </p:sp>
      <p:sp>
        <p:nvSpPr>
          <p:cNvPr id="55" name="Shape 50"/>
          <p:cNvSpPr/>
          <p:nvPr/>
        </p:nvSpPr>
        <p:spPr>
          <a:xfrm>
            <a:off x="685800" y="6342608"/>
            <a:ext cx="19050" cy="7398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56" name="Text 51"/>
          <p:cNvSpPr/>
          <p:nvPr/>
        </p:nvSpPr>
        <p:spPr>
          <a:xfrm>
            <a:off x="876300" y="6342608"/>
            <a:ext cx="550705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66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INSIGHT · 01</a:t>
            </a:r>
            <a:endParaRPr lang="en-US" sz="825" dirty="0"/>
          </a:p>
        </p:txBody>
      </p:sp>
      <p:sp>
        <p:nvSpPr>
          <p:cNvPr id="57" name="Text 52"/>
          <p:cNvSpPr/>
          <p:nvPr/>
        </p:nvSpPr>
        <p:spPr>
          <a:xfrm>
            <a:off x="876300" y="6581180"/>
            <a:ext cx="5507050" cy="256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2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 CVR 개선은 재방문이 만든 착시</a:t>
            </a:r>
            <a:endParaRPr lang="en-US" sz="1275" dirty="0"/>
          </a:p>
        </p:txBody>
      </p:sp>
      <p:sp>
        <p:nvSpPr>
          <p:cNvPr id="58" name="Text 53"/>
          <p:cNvSpPr/>
          <p:nvPr/>
        </p:nvSpPr>
        <p:spPr>
          <a:xfrm>
            <a:off x="876300" y="6875859"/>
            <a:ext cx="550705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전환 248건 중 약 103건(42%)이 재방문 기여. 신규 유지 시 ~310건 가능.</a:t>
            </a:r>
            <a:endParaRPr lang="en-US" sz="1050" dirty="0"/>
          </a:p>
        </p:txBody>
      </p:sp>
      <p:sp>
        <p:nvSpPr>
          <p:cNvPr id="59" name="Shape 54"/>
          <p:cNvSpPr/>
          <p:nvPr/>
        </p:nvSpPr>
        <p:spPr>
          <a:xfrm>
            <a:off x="6375350" y="6342608"/>
            <a:ext cx="19050" cy="7398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60" name="Text 55"/>
          <p:cNvSpPr/>
          <p:nvPr/>
        </p:nvSpPr>
        <p:spPr>
          <a:xfrm>
            <a:off x="6565850" y="6342608"/>
            <a:ext cx="550705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66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INSIGHT · 02</a:t>
            </a:r>
            <a:endParaRPr lang="en-US" sz="825" dirty="0"/>
          </a:p>
        </p:txBody>
      </p:sp>
      <p:sp>
        <p:nvSpPr>
          <p:cNvPr id="61" name="Text 56"/>
          <p:cNvSpPr/>
          <p:nvPr/>
        </p:nvSpPr>
        <p:spPr>
          <a:xfrm>
            <a:off x="6565850" y="6581180"/>
            <a:ext cx="5507050" cy="256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2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 딥은 SNS 과집중이 원인</a:t>
            </a:r>
            <a:endParaRPr lang="en-US" sz="1275" dirty="0"/>
          </a:p>
        </p:txBody>
      </p:sp>
      <p:sp>
        <p:nvSpPr>
          <p:cNvPr id="62" name="Text 57"/>
          <p:cNvSpPr/>
          <p:nvPr/>
        </p:nvSpPr>
        <p:spPr>
          <a:xfrm>
            <a:off x="6565850" y="6875859"/>
            <a:ext cx="550705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 SNS 비중 39.8%(평균 ×1.75). SNS 직접 ROAS 2.8이 혼합 ROAS를 끌어내린 구조적 결과.</a:t>
            </a:r>
            <a:endParaRPr lang="en-US" sz="1050" dirty="0"/>
          </a:p>
        </p:txBody>
      </p:sp>
      <p:sp>
        <p:nvSpPr>
          <p:cNvPr id="63" name="Shape 58"/>
          <p:cNvSpPr/>
          <p:nvPr/>
        </p:nvSpPr>
        <p:spPr>
          <a:xfrm>
            <a:off x="12064901" y="6342608"/>
            <a:ext cx="19050" cy="7398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64" name="Text 59"/>
          <p:cNvSpPr/>
          <p:nvPr/>
        </p:nvSpPr>
        <p:spPr>
          <a:xfrm>
            <a:off x="12255401" y="6342608"/>
            <a:ext cx="550705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66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INSIGHT · 03</a:t>
            </a:r>
            <a:endParaRPr lang="en-US" sz="825" dirty="0"/>
          </a:p>
        </p:txBody>
      </p:sp>
      <p:sp>
        <p:nvSpPr>
          <p:cNvPr id="65" name="Text 60"/>
          <p:cNvSpPr/>
          <p:nvPr/>
        </p:nvSpPr>
        <p:spPr>
          <a:xfrm>
            <a:off x="12255401" y="6581180"/>
            <a:ext cx="5507050" cy="256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27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 하락은 4주 단조</a:t>
            </a:r>
            <a:endParaRPr lang="en-US" sz="1275" dirty="0"/>
          </a:p>
        </p:txBody>
      </p:sp>
      <p:sp>
        <p:nvSpPr>
          <p:cNvPr id="66" name="Text 61"/>
          <p:cNvSpPr/>
          <p:nvPr/>
        </p:nvSpPr>
        <p:spPr>
          <a:xfrm>
            <a:off x="12255401" y="6875859"/>
            <a:ext cx="550705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0.90 → 0.85 → 0.70 → 0.55 (−38.9%). 외부 요인이라면 재방문도 하락해야 한다.</a:t>
            </a:r>
            <a:endParaRPr lang="en-US" sz="1050" dirty="0"/>
          </a:p>
        </p:txBody>
      </p:sp>
      <p:sp>
        <p:nvSpPr>
          <p:cNvPr id="67" name="Shape 62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68" name="Text 63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69" name="Text 64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05 / 12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708809" y="457200"/>
            <a:ext cx="1969591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SLIDE 5 · W3 아웃라이어 해부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 OUTLIER DISSECTION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W3는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나쁜 주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가 아니라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선행 투자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다.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181523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 과집중의 단기 비용(약 255만원)과 2주 간접 기여(+3,872만원 예상)를 같이 봐야 한다.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685800" y="2713881"/>
            <a:ext cx="851573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 비중 VS ROAS</a:t>
            </a:r>
            <a:endParaRPr lang="en-US" sz="825" dirty="0"/>
          </a:p>
        </p:txBody>
      </p:sp>
      <p:sp>
        <p:nvSpPr>
          <p:cNvPr id="13" name="Shape 9"/>
          <p:cNvSpPr/>
          <p:nvPr/>
        </p:nvSpPr>
        <p:spPr>
          <a:xfrm>
            <a:off x="685800" y="3028652"/>
            <a:ext cx="8267700" cy="2558355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228677"/>
            <a:ext cx="8248650" cy="19050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23925" y="5228927"/>
            <a:ext cx="1224707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평균 SNS 비중 22.7%</a:t>
            </a:r>
            <a:endParaRPr lang="en-US" sz="900" dirty="0"/>
          </a:p>
        </p:txBody>
      </p:sp>
      <p:sp>
        <p:nvSpPr>
          <p:cNvPr id="16" name="Text 11"/>
          <p:cNvSpPr/>
          <p:nvPr/>
        </p:nvSpPr>
        <p:spPr>
          <a:xfrm>
            <a:off x="7126932" y="5228927"/>
            <a:ext cx="1664643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W3 = 39.8% (평균의 1.75배)</a:t>
            </a:r>
            <a:endParaRPr lang="en-US" sz="900" dirty="0"/>
          </a:p>
        </p:txBody>
      </p:sp>
      <p:sp>
        <p:nvSpPr>
          <p:cNvPr id="17" name="Shape 12"/>
          <p:cNvSpPr/>
          <p:nvPr/>
        </p:nvSpPr>
        <p:spPr>
          <a:xfrm>
            <a:off x="685800" y="5853708"/>
            <a:ext cx="8267700" cy="703362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866775" y="6124129"/>
            <a:ext cx="24765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</a:t>
            </a:r>
            <a:endParaRPr lang="en-US" sz="825" dirty="0"/>
          </a:p>
        </p:txBody>
      </p:sp>
      <p:sp>
        <p:nvSpPr>
          <p:cNvPr id="19" name="Text 14"/>
          <p:cNvSpPr/>
          <p:nvPr/>
        </p:nvSpPr>
        <p:spPr>
          <a:xfrm>
            <a:off x="1190625" y="5996583"/>
            <a:ext cx="7313454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 직접 ROAS</a:t>
            </a:r>
            <a:endParaRPr lang="en-US" sz="1125" dirty="0"/>
          </a:p>
        </p:txBody>
      </p:sp>
      <p:sp>
        <p:nvSpPr>
          <p:cNvPr id="20" name="Text 15"/>
          <p:cNvSpPr/>
          <p:nvPr/>
        </p:nvSpPr>
        <p:spPr>
          <a:xfrm>
            <a:off x="1190625" y="6237089"/>
            <a:ext cx="7313454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전체 평균 3.41 이하</a:t>
            </a:r>
            <a:endParaRPr lang="en-US" sz="900" dirty="0"/>
          </a:p>
        </p:txBody>
      </p:sp>
      <p:sp>
        <p:nvSpPr>
          <p:cNvPr id="21" name="Text 16"/>
          <p:cNvSpPr/>
          <p:nvPr/>
        </p:nvSpPr>
        <p:spPr>
          <a:xfrm>
            <a:off x="8443466" y="6028283"/>
            <a:ext cx="405259" cy="3923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800" b="1" spc="-3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2.8</a:t>
            </a:r>
            <a:endParaRPr lang="en-US" sz="1800" dirty="0"/>
          </a:p>
        </p:txBody>
      </p:sp>
      <p:sp>
        <p:nvSpPr>
          <p:cNvPr id="22" name="Shape 17"/>
          <p:cNvSpPr/>
          <p:nvPr/>
        </p:nvSpPr>
        <p:spPr>
          <a:xfrm>
            <a:off x="685800" y="6690420"/>
            <a:ext cx="8267700" cy="703362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866775" y="6960840"/>
            <a:ext cx="24765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</a:t>
            </a:r>
            <a:endParaRPr lang="en-US" sz="825" dirty="0"/>
          </a:p>
        </p:txBody>
      </p:sp>
      <p:sp>
        <p:nvSpPr>
          <p:cNvPr id="24" name="Text 19"/>
          <p:cNvSpPr/>
          <p:nvPr/>
        </p:nvSpPr>
        <p:spPr>
          <a:xfrm>
            <a:off x="1190625" y="6833295"/>
            <a:ext cx="6953676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 비중 ↑</a:t>
            </a:r>
            <a:endParaRPr lang="en-US" sz="1125" dirty="0"/>
          </a:p>
        </p:txBody>
      </p:sp>
      <p:sp>
        <p:nvSpPr>
          <p:cNvPr id="25" name="Text 20"/>
          <p:cNvSpPr/>
          <p:nvPr/>
        </p:nvSpPr>
        <p:spPr>
          <a:xfrm>
            <a:off x="1190625" y="7073801"/>
            <a:ext cx="6953676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→ 혼합 ROAS ↓</a:t>
            </a:r>
            <a:endParaRPr lang="en-US" sz="900" dirty="0"/>
          </a:p>
        </p:txBody>
      </p:sp>
      <p:sp>
        <p:nvSpPr>
          <p:cNvPr id="26" name="Text 21"/>
          <p:cNvSpPr/>
          <p:nvPr/>
        </p:nvSpPr>
        <p:spPr>
          <a:xfrm>
            <a:off x="8094166" y="6864995"/>
            <a:ext cx="754559" cy="3923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800" b="1" spc="-36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39.8%</a:t>
            </a:r>
            <a:endParaRPr lang="en-US" sz="1800" dirty="0"/>
          </a:p>
        </p:txBody>
      </p:sp>
      <p:sp>
        <p:nvSpPr>
          <p:cNvPr id="27" name="Shape 22"/>
          <p:cNvSpPr/>
          <p:nvPr/>
        </p:nvSpPr>
        <p:spPr>
          <a:xfrm>
            <a:off x="685800" y="7527131"/>
            <a:ext cx="8267700" cy="703362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866775" y="7797552"/>
            <a:ext cx="24765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</a:t>
            </a:r>
            <a:endParaRPr lang="en-US" sz="825" dirty="0"/>
          </a:p>
        </p:txBody>
      </p:sp>
      <p:sp>
        <p:nvSpPr>
          <p:cNvPr id="29" name="Text 24"/>
          <p:cNvSpPr/>
          <p:nvPr/>
        </p:nvSpPr>
        <p:spPr>
          <a:xfrm>
            <a:off x="1190625" y="7670006"/>
            <a:ext cx="663543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차이 0.29</a:t>
            </a:r>
            <a:endParaRPr lang="en-US" sz="1125" dirty="0"/>
          </a:p>
        </p:txBody>
      </p:sp>
      <p:sp>
        <p:nvSpPr>
          <p:cNvPr id="30" name="Text 25"/>
          <p:cNvSpPr/>
          <p:nvPr/>
        </p:nvSpPr>
        <p:spPr>
          <a:xfrm>
            <a:off x="1190625" y="7910512"/>
            <a:ext cx="663543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예상 ROAS 3.31 vs 실제 3.02</a:t>
            </a:r>
            <a:endParaRPr lang="en-US" sz="900" dirty="0"/>
          </a:p>
        </p:txBody>
      </p:sp>
      <p:sp>
        <p:nvSpPr>
          <p:cNvPr id="31" name="Text 26"/>
          <p:cNvSpPr/>
          <p:nvPr/>
        </p:nvSpPr>
        <p:spPr>
          <a:xfrm>
            <a:off x="7785199" y="7701707"/>
            <a:ext cx="1063526" cy="3923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800" b="1" spc="-36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255만 </a:t>
            </a:r>
            <a:pPr algn="l" indent="0" marL="0">
              <a:lnSpc>
                <a:spcPct val="155000"/>
              </a:lnSpc>
              <a:buNone/>
            </a:pPr>
            <a:r>
              <a:rPr lang="en-US" sz="975" spc="-3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원 손실</a:t>
            </a:r>
            <a:endParaRPr lang="en-US" sz="1800" dirty="0"/>
          </a:p>
        </p:txBody>
      </p:sp>
      <p:sp>
        <p:nvSpPr>
          <p:cNvPr id="32" name="Shape 27"/>
          <p:cNvSpPr/>
          <p:nvPr/>
        </p:nvSpPr>
        <p:spPr>
          <a:xfrm>
            <a:off x="9334500" y="2713881"/>
            <a:ext cx="8267700" cy="5516612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33" name="Text 28"/>
          <p:cNvSpPr/>
          <p:nvPr/>
        </p:nvSpPr>
        <p:spPr>
          <a:xfrm>
            <a:off x="9610725" y="2990106"/>
            <a:ext cx="7946708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 SNS 간접효과 예측</a:t>
            </a:r>
            <a:endParaRPr lang="en-US" sz="825" dirty="0"/>
          </a:p>
        </p:txBody>
      </p:sp>
      <p:sp>
        <p:nvSpPr>
          <p:cNvPr id="34" name="Text 29"/>
          <p:cNvSpPr/>
          <p:nvPr/>
        </p:nvSpPr>
        <p:spPr>
          <a:xfrm>
            <a:off x="9610725" y="3190577"/>
            <a:ext cx="7946708" cy="3628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6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직접으로는 55건. 2주 뒤에는…</a:t>
            </a:r>
            <a:endParaRPr lang="en-US" sz="1650" dirty="0"/>
          </a:p>
        </p:txBody>
      </p:sp>
      <p:sp>
        <p:nvSpPr>
          <p:cNvPr id="35" name="Shape 30"/>
          <p:cNvSpPr/>
          <p:nvPr/>
        </p:nvSpPr>
        <p:spPr>
          <a:xfrm>
            <a:off x="9610725" y="4223445"/>
            <a:ext cx="77152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36" name="Text 31"/>
          <p:cNvSpPr/>
          <p:nvPr/>
        </p:nvSpPr>
        <p:spPr>
          <a:xfrm>
            <a:off x="9610725" y="3853904"/>
            <a:ext cx="602010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직접전환</a:t>
            </a:r>
            <a:endParaRPr lang="en-US" sz="1125" dirty="0"/>
          </a:p>
        </p:txBody>
      </p:sp>
      <p:sp>
        <p:nvSpPr>
          <p:cNvPr id="37" name="Text 32"/>
          <p:cNvSpPr/>
          <p:nvPr/>
        </p:nvSpPr>
        <p:spPr>
          <a:xfrm>
            <a:off x="16205895" y="3896320"/>
            <a:ext cx="72017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✓ 집계 완료</a:t>
            </a:r>
            <a:endParaRPr lang="en-US" sz="825" dirty="0"/>
          </a:p>
        </p:txBody>
      </p:sp>
      <p:sp>
        <p:nvSpPr>
          <p:cNvPr id="38" name="Text 33"/>
          <p:cNvSpPr/>
          <p:nvPr/>
        </p:nvSpPr>
        <p:spPr>
          <a:xfrm>
            <a:off x="16983224" y="3839170"/>
            <a:ext cx="418951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55건</a:t>
            </a:r>
            <a:endParaRPr lang="en-US" sz="1275" dirty="0"/>
          </a:p>
        </p:txBody>
      </p:sp>
      <p:sp>
        <p:nvSpPr>
          <p:cNvPr id="39" name="Shape 34"/>
          <p:cNvSpPr/>
          <p:nvPr/>
        </p:nvSpPr>
        <p:spPr>
          <a:xfrm>
            <a:off x="9610725" y="4750594"/>
            <a:ext cx="77152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0" name="Text 35"/>
          <p:cNvSpPr/>
          <p:nvPr/>
        </p:nvSpPr>
        <p:spPr>
          <a:xfrm>
            <a:off x="9610725" y="4381054"/>
            <a:ext cx="873026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 검색 기여</a:t>
            </a:r>
            <a:endParaRPr lang="en-US" sz="1125" dirty="0"/>
          </a:p>
        </p:txBody>
      </p:sp>
      <p:sp>
        <p:nvSpPr>
          <p:cNvPr id="41" name="Text 36"/>
          <p:cNvSpPr/>
          <p:nvPr/>
        </p:nvSpPr>
        <p:spPr>
          <a:xfrm>
            <a:off x="16109156" y="4423470"/>
            <a:ext cx="72017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✓ 집계 완료</a:t>
            </a:r>
            <a:endParaRPr lang="en-US" sz="825" dirty="0"/>
          </a:p>
        </p:txBody>
      </p:sp>
      <p:sp>
        <p:nvSpPr>
          <p:cNvPr id="42" name="Text 37"/>
          <p:cNvSpPr/>
          <p:nvPr/>
        </p:nvSpPr>
        <p:spPr>
          <a:xfrm>
            <a:off x="16886486" y="4366320"/>
            <a:ext cx="515689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142건</a:t>
            </a:r>
            <a:endParaRPr lang="en-US" sz="1275" dirty="0"/>
          </a:p>
        </p:txBody>
      </p:sp>
      <p:sp>
        <p:nvSpPr>
          <p:cNvPr id="43" name="Shape 38"/>
          <p:cNvSpPr/>
          <p:nvPr/>
        </p:nvSpPr>
        <p:spPr>
          <a:xfrm>
            <a:off x="9610725" y="5277743"/>
            <a:ext cx="77152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4" name="Text 39"/>
          <p:cNvSpPr/>
          <p:nvPr/>
        </p:nvSpPr>
        <p:spPr>
          <a:xfrm>
            <a:off x="9610725" y="4908203"/>
            <a:ext cx="87540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 검색 기여</a:t>
            </a:r>
            <a:endParaRPr lang="en-US" sz="1125" dirty="0"/>
          </a:p>
        </p:txBody>
      </p:sp>
      <p:sp>
        <p:nvSpPr>
          <p:cNvPr id="45" name="Text 40"/>
          <p:cNvSpPr/>
          <p:nvPr/>
        </p:nvSpPr>
        <p:spPr>
          <a:xfrm>
            <a:off x="16420654" y="4950619"/>
            <a:ext cx="30480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예측</a:t>
            </a:r>
            <a:endParaRPr lang="en-US" sz="825" dirty="0"/>
          </a:p>
        </p:txBody>
      </p:sp>
      <p:sp>
        <p:nvSpPr>
          <p:cNvPr id="46" name="Text 41"/>
          <p:cNvSpPr/>
          <p:nvPr/>
        </p:nvSpPr>
        <p:spPr>
          <a:xfrm>
            <a:off x="16782604" y="4893469"/>
            <a:ext cx="619571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~155건</a:t>
            </a:r>
            <a:endParaRPr lang="en-US" sz="1275" dirty="0"/>
          </a:p>
        </p:txBody>
      </p:sp>
      <p:sp>
        <p:nvSpPr>
          <p:cNvPr id="47" name="Shape 42"/>
          <p:cNvSpPr/>
          <p:nvPr/>
        </p:nvSpPr>
        <p:spPr>
          <a:xfrm>
            <a:off x="9610725" y="5878711"/>
            <a:ext cx="77152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8" name="Text 43"/>
          <p:cNvSpPr/>
          <p:nvPr/>
        </p:nvSpPr>
        <p:spPr>
          <a:xfrm>
            <a:off x="9610725" y="5472261"/>
            <a:ext cx="92213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누적 예상 기여</a:t>
            </a:r>
            <a:endParaRPr lang="en-US" sz="1125" dirty="0"/>
          </a:p>
        </p:txBody>
      </p:sp>
      <p:sp>
        <p:nvSpPr>
          <p:cNvPr id="49" name="Text 44"/>
          <p:cNvSpPr/>
          <p:nvPr/>
        </p:nvSpPr>
        <p:spPr>
          <a:xfrm>
            <a:off x="16757154" y="5420618"/>
            <a:ext cx="645021" cy="3628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65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352건</a:t>
            </a:r>
            <a:endParaRPr lang="en-US" sz="1650" dirty="0"/>
          </a:p>
        </p:txBody>
      </p:sp>
      <p:sp>
        <p:nvSpPr>
          <p:cNvPr id="50" name="Text 45"/>
          <p:cNvSpPr/>
          <p:nvPr/>
        </p:nvSpPr>
        <p:spPr>
          <a:xfrm>
            <a:off x="9610725" y="6073229"/>
            <a:ext cx="630585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기여 매출</a:t>
            </a:r>
            <a:endParaRPr lang="en-US" sz="1125" dirty="0"/>
          </a:p>
        </p:txBody>
      </p:sp>
      <p:sp>
        <p:nvSpPr>
          <p:cNvPr id="51" name="Text 46"/>
          <p:cNvSpPr/>
          <p:nvPr/>
        </p:nvSpPr>
        <p:spPr>
          <a:xfrm>
            <a:off x="16240423" y="6021586"/>
            <a:ext cx="1161752" cy="3628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65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~3,872만원</a:t>
            </a:r>
            <a:endParaRPr lang="en-US" sz="1650" dirty="0"/>
          </a:p>
        </p:txBody>
      </p:sp>
      <p:sp>
        <p:nvSpPr>
          <p:cNvPr id="52" name="Shape 47"/>
          <p:cNvSpPr/>
          <p:nvPr/>
        </p:nvSpPr>
        <p:spPr>
          <a:xfrm>
            <a:off x="9610725" y="6670179"/>
            <a:ext cx="7715250" cy="933450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53" name="Text 48"/>
          <p:cNvSpPr/>
          <p:nvPr/>
        </p:nvSpPr>
        <p:spPr>
          <a:xfrm>
            <a:off x="9801225" y="7040910"/>
            <a:ext cx="80352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37" kern="0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실질 ROAS</a:t>
            </a:r>
            <a:endParaRPr lang="en-US" sz="975" dirty="0"/>
          </a:p>
        </p:txBody>
      </p:sp>
      <p:sp>
        <p:nvSpPr>
          <p:cNvPr id="54" name="Text 49"/>
          <p:cNvSpPr/>
          <p:nvPr/>
        </p:nvSpPr>
        <p:spPr>
          <a:xfrm>
            <a:off x="16367671" y="6841629"/>
            <a:ext cx="844004" cy="628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3000" b="1" spc="-60" kern="0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11.1</a:t>
            </a:r>
            <a:endParaRPr lang="en-US" sz="3000" dirty="0"/>
          </a:p>
        </p:txBody>
      </p:sp>
      <p:sp>
        <p:nvSpPr>
          <p:cNvPr id="55" name="Text 50"/>
          <p:cNvSpPr/>
          <p:nvPr/>
        </p:nvSpPr>
        <p:spPr>
          <a:xfrm>
            <a:off x="9610725" y="7756029"/>
            <a:ext cx="7946708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⚠ </a:t>
            </a:r>
            <a:pPr algn="l" indent="0" marL="0">
              <a:lnSpc>
                <a:spcPct val="150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W5 검색전환은 W1/W2 SNS 패턴(평균 0.46 conv/만원) 기준 추정. 실제 집계 후 보정 필요.</a:t>
            </a:r>
            <a:endParaRPr lang="en-US" sz="900" dirty="0"/>
          </a:p>
        </p:txBody>
      </p:sp>
      <p:sp>
        <p:nvSpPr>
          <p:cNvPr id="56" name="Shape 51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57" name="Text 52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58" name="Text 53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06 / 12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579775" y="457200"/>
            <a:ext cx="2098625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SLIDE 6 · SNS 실질 기여 재평가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 — RE-ATTRIBUTION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SNS는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직접 2.8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 아니라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실질 최대 22.7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이다.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181523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2주 검색전환까지 포함하면 SNS는 검색광고보다 효율이 높은 채널.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85800" y="2713881"/>
            <a:ext cx="9389120" cy="4105721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95325" y="3152477"/>
            <a:ext cx="9370070" cy="9525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14" name="Text 10"/>
          <p:cNvSpPr/>
          <p:nvPr/>
        </p:nvSpPr>
        <p:spPr>
          <a:xfrm>
            <a:off x="923925" y="2856756"/>
            <a:ext cx="277536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구분</a:t>
            </a:r>
            <a:endParaRPr lang="en-US" sz="825" dirty="0"/>
          </a:p>
        </p:txBody>
      </p:sp>
      <p:sp>
        <p:nvSpPr>
          <p:cNvPr id="15" name="Text 11"/>
          <p:cNvSpPr/>
          <p:nvPr/>
        </p:nvSpPr>
        <p:spPr>
          <a:xfrm>
            <a:off x="3618458" y="2856756"/>
            <a:ext cx="214892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W1 SNS (300만)</a:t>
            </a:r>
            <a:endParaRPr lang="en-US" sz="825" dirty="0"/>
          </a:p>
        </p:txBody>
      </p:sp>
      <p:sp>
        <p:nvSpPr>
          <p:cNvPr id="16" name="Text 12"/>
          <p:cNvSpPr/>
          <p:nvPr/>
        </p:nvSpPr>
        <p:spPr>
          <a:xfrm>
            <a:off x="5691188" y="2856756"/>
            <a:ext cx="214892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W2 SNS (150만)</a:t>
            </a:r>
            <a:endParaRPr lang="en-US" sz="825" dirty="0"/>
          </a:p>
        </p:txBody>
      </p:sp>
      <p:sp>
        <p:nvSpPr>
          <p:cNvPr id="17" name="Text 13"/>
          <p:cNvSpPr/>
          <p:nvPr/>
        </p:nvSpPr>
        <p:spPr>
          <a:xfrm>
            <a:off x="7763917" y="2856756"/>
            <a:ext cx="214892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 SNS (350만)</a:t>
            </a:r>
            <a:endParaRPr lang="en-US" sz="825" dirty="0"/>
          </a:p>
        </p:txBody>
      </p:sp>
      <p:sp>
        <p:nvSpPr>
          <p:cNvPr id="18" name="Shape 14"/>
          <p:cNvSpPr/>
          <p:nvPr/>
        </p:nvSpPr>
        <p:spPr>
          <a:xfrm>
            <a:off x="695325" y="3650159"/>
            <a:ext cx="937007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19" name="Text 15"/>
          <p:cNvSpPr/>
          <p:nvPr/>
        </p:nvSpPr>
        <p:spPr>
          <a:xfrm>
            <a:off x="923925" y="3295352"/>
            <a:ext cx="277536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직접 전환</a:t>
            </a:r>
            <a:endParaRPr lang="en-US" sz="1125" dirty="0"/>
          </a:p>
        </p:txBody>
      </p:sp>
      <p:sp>
        <p:nvSpPr>
          <p:cNvPr id="20" name="Text 16"/>
          <p:cNvSpPr/>
          <p:nvPr/>
        </p:nvSpPr>
        <p:spPr>
          <a:xfrm>
            <a:off x="3618458" y="3295352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42건</a:t>
            </a:r>
            <a:endParaRPr lang="en-US" sz="1125" dirty="0"/>
          </a:p>
        </p:txBody>
      </p:sp>
      <p:sp>
        <p:nvSpPr>
          <p:cNvPr id="21" name="Text 17"/>
          <p:cNvSpPr/>
          <p:nvPr/>
        </p:nvSpPr>
        <p:spPr>
          <a:xfrm>
            <a:off x="5691188" y="3295352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23건</a:t>
            </a:r>
            <a:endParaRPr lang="en-US" sz="1125" dirty="0"/>
          </a:p>
        </p:txBody>
      </p:sp>
      <p:sp>
        <p:nvSpPr>
          <p:cNvPr id="22" name="Text 18"/>
          <p:cNvSpPr/>
          <p:nvPr/>
        </p:nvSpPr>
        <p:spPr>
          <a:xfrm>
            <a:off x="7763917" y="3295352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55건</a:t>
            </a:r>
            <a:endParaRPr lang="en-US" sz="1125" dirty="0"/>
          </a:p>
        </p:txBody>
      </p:sp>
      <p:sp>
        <p:nvSpPr>
          <p:cNvPr id="23" name="Shape 19"/>
          <p:cNvSpPr/>
          <p:nvPr/>
        </p:nvSpPr>
        <p:spPr>
          <a:xfrm>
            <a:off x="695325" y="4147840"/>
            <a:ext cx="937007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4" name="Text 20"/>
          <p:cNvSpPr/>
          <p:nvPr/>
        </p:nvSpPr>
        <p:spPr>
          <a:xfrm>
            <a:off x="923925" y="3793034"/>
            <a:ext cx="277536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1주 후 검색전환</a:t>
            </a:r>
            <a:endParaRPr lang="en-US" sz="1125" dirty="0"/>
          </a:p>
        </p:txBody>
      </p:sp>
      <p:sp>
        <p:nvSpPr>
          <p:cNvPr id="25" name="Text 21"/>
          <p:cNvSpPr/>
          <p:nvPr/>
        </p:nvSpPr>
        <p:spPr>
          <a:xfrm>
            <a:off x="3618458" y="3793034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130건</a:t>
            </a:r>
            <a:endParaRPr lang="en-US" sz="1125" dirty="0"/>
          </a:p>
        </p:txBody>
      </p:sp>
      <p:sp>
        <p:nvSpPr>
          <p:cNvPr id="26" name="Text 22"/>
          <p:cNvSpPr/>
          <p:nvPr/>
        </p:nvSpPr>
        <p:spPr>
          <a:xfrm>
            <a:off x="5691188" y="3793034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118건</a:t>
            </a:r>
            <a:endParaRPr lang="en-US" sz="1125" dirty="0"/>
          </a:p>
        </p:txBody>
      </p:sp>
      <p:sp>
        <p:nvSpPr>
          <p:cNvPr id="27" name="Text 23"/>
          <p:cNvSpPr/>
          <p:nvPr/>
        </p:nvSpPr>
        <p:spPr>
          <a:xfrm>
            <a:off x="7763917" y="3793034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142건</a:t>
            </a:r>
            <a:endParaRPr lang="en-US" sz="1125" dirty="0"/>
          </a:p>
        </p:txBody>
      </p:sp>
      <p:sp>
        <p:nvSpPr>
          <p:cNvPr id="28" name="Shape 24"/>
          <p:cNvSpPr/>
          <p:nvPr/>
        </p:nvSpPr>
        <p:spPr>
          <a:xfrm>
            <a:off x="695325" y="4645521"/>
            <a:ext cx="937007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9" name="Text 25"/>
          <p:cNvSpPr/>
          <p:nvPr/>
        </p:nvSpPr>
        <p:spPr>
          <a:xfrm>
            <a:off x="923925" y="4290715"/>
            <a:ext cx="277536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2주 후 검색전환</a:t>
            </a:r>
            <a:endParaRPr lang="en-US" sz="1125" dirty="0"/>
          </a:p>
        </p:txBody>
      </p:sp>
      <p:sp>
        <p:nvSpPr>
          <p:cNvPr id="30" name="Text 26"/>
          <p:cNvSpPr/>
          <p:nvPr/>
        </p:nvSpPr>
        <p:spPr>
          <a:xfrm>
            <a:off x="3618458" y="4290715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162건</a:t>
            </a:r>
            <a:endParaRPr lang="en-US" sz="1125" dirty="0"/>
          </a:p>
        </p:txBody>
      </p:sp>
      <p:sp>
        <p:nvSpPr>
          <p:cNvPr id="31" name="Text 27"/>
          <p:cNvSpPr/>
          <p:nvPr/>
        </p:nvSpPr>
        <p:spPr>
          <a:xfrm>
            <a:off x="5691188" y="4290715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168건</a:t>
            </a:r>
            <a:endParaRPr lang="en-US" sz="1125" dirty="0"/>
          </a:p>
        </p:txBody>
      </p:sp>
      <p:sp>
        <p:nvSpPr>
          <p:cNvPr id="32" name="Text 28"/>
          <p:cNvSpPr/>
          <p:nvPr/>
        </p:nvSpPr>
        <p:spPr>
          <a:xfrm>
            <a:off x="7763917" y="4290715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~155건</a:t>
            </a:r>
            <a:endParaRPr lang="en-US" sz="1125" dirty="0"/>
          </a:p>
        </p:txBody>
      </p:sp>
      <p:sp>
        <p:nvSpPr>
          <p:cNvPr id="33" name="Shape 29"/>
          <p:cNvSpPr/>
          <p:nvPr/>
        </p:nvSpPr>
        <p:spPr>
          <a:xfrm>
            <a:off x="695325" y="5143202"/>
            <a:ext cx="937007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34" name="Text 30"/>
          <p:cNvSpPr/>
          <p:nvPr/>
        </p:nvSpPr>
        <p:spPr>
          <a:xfrm>
            <a:off x="923925" y="4788396"/>
            <a:ext cx="277536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누적 기여</a:t>
            </a:r>
            <a:endParaRPr lang="en-US" sz="1125" dirty="0"/>
          </a:p>
        </p:txBody>
      </p:sp>
      <p:sp>
        <p:nvSpPr>
          <p:cNvPr id="35" name="Text 31"/>
          <p:cNvSpPr/>
          <p:nvPr/>
        </p:nvSpPr>
        <p:spPr>
          <a:xfrm>
            <a:off x="3618458" y="4788396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334</a:t>
            </a:r>
            <a:endParaRPr lang="en-US" sz="1125" dirty="0"/>
          </a:p>
        </p:txBody>
      </p:sp>
      <p:sp>
        <p:nvSpPr>
          <p:cNvPr id="36" name="Text 32"/>
          <p:cNvSpPr/>
          <p:nvPr/>
        </p:nvSpPr>
        <p:spPr>
          <a:xfrm>
            <a:off x="5691188" y="4788396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309</a:t>
            </a:r>
            <a:endParaRPr lang="en-US" sz="1125" dirty="0"/>
          </a:p>
        </p:txBody>
      </p:sp>
      <p:sp>
        <p:nvSpPr>
          <p:cNvPr id="37" name="Text 33"/>
          <p:cNvSpPr/>
          <p:nvPr/>
        </p:nvSpPr>
        <p:spPr>
          <a:xfrm>
            <a:off x="7763917" y="4788396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352 (예측)</a:t>
            </a:r>
            <a:endParaRPr lang="en-US" sz="1125" dirty="0"/>
          </a:p>
        </p:txBody>
      </p:sp>
      <p:sp>
        <p:nvSpPr>
          <p:cNvPr id="38" name="Shape 34"/>
          <p:cNvSpPr/>
          <p:nvPr/>
        </p:nvSpPr>
        <p:spPr>
          <a:xfrm>
            <a:off x="695325" y="5152727"/>
            <a:ext cx="9370070" cy="497681"/>
          </a:xfrm>
          <a:prstGeom prst="rect">
            <a:avLst/>
          </a:prstGeom>
          <a:solidFill>
            <a:srgbClr val="FFFBF5"/>
          </a:solidFill>
          <a:ln/>
        </p:spPr>
      </p:sp>
      <p:sp>
        <p:nvSpPr>
          <p:cNvPr id="39" name="Shape 35"/>
          <p:cNvSpPr/>
          <p:nvPr/>
        </p:nvSpPr>
        <p:spPr>
          <a:xfrm>
            <a:off x="695325" y="5640884"/>
            <a:ext cx="937007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0" name="Text 36"/>
          <p:cNvSpPr/>
          <p:nvPr/>
        </p:nvSpPr>
        <p:spPr>
          <a:xfrm>
            <a:off x="923925" y="5286077"/>
            <a:ext cx="277536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기여 매출</a:t>
            </a:r>
            <a:endParaRPr lang="en-US" sz="1125" dirty="0"/>
          </a:p>
        </p:txBody>
      </p:sp>
      <p:sp>
        <p:nvSpPr>
          <p:cNvPr id="41" name="Text 37"/>
          <p:cNvSpPr/>
          <p:nvPr/>
        </p:nvSpPr>
        <p:spPr>
          <a:xfrm>
            <a:off x="3618458" y="5286077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3,674만</a:t>
            </a:r>
            <a:endParaRPr lang="en-US" sz="1125" dirty="0"/>
          </a:p>
        </p:txBody>
      </p:sp>
      <p:sp>
        <p:nvSpPr>
          <p:cNvPr id="42" name="Text 38"/>
          <p:cNvSpPr/>
          <p:nvPr/>
        </p:nvSpPr>
        <p:spPr>
          <a:xfrm>
            <a:off x="5691188" y="5286077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3,399만</a:t>
            </a:r>
            <a:endParaRPr lang="en-US" sz="1125" dirty="0"/>
          </a:p>
        </p:txBody>
      </p:sp>
      <p:sp>
        <p:nvSpPr>
          <p:cNvPr id="43" name="Text 39"/>
          <p:cNvSpPr/>
          <p:nvPr/>
        </p:nvSpPr>
        <p:spPr>
          <a:xfrm>
            <a:off x="7763917" y="5286077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3,872만</a:t>
            </a:r>
            <a:endParaRPr lang="en-US" sz="1125" dirty="0"/>
          </a:p>
        </p:txBody>
      </p:sp>
      <p:sp>
        <p:nvSpPr>
          <p:cNvPr id="44" name="Shape 40"/>
          <p:cNvSpPr/>
          <p:nvPr/>
        </p:nvSpPr>
        <p:spPr>
          <a:xfrm>
            <a:off x="695325" y="5650409"/>
            <a:ext cx="9370070" cy="571500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45" name="Shape 41"/>
          <p:cNvSpPr/>
          <p:nvPr/>
        </p:nvSpPr>
        <p:spPr>
          <a:xfrm>
            <a:off x="695325" y="6212384"/>
            <a:ext cx="937007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6" name="Text 42"/>
          <p:cNvSpPr/>
          <p:nvPr/>
        </p:nvSpPr>
        <p:spPr>
          <a:xfrm>
            <a:off x="923925" y="5820668"/>
            <a:ext cx="277536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 (100% 귀속)</a:t>
            </a:r>
            <a:endParaRPr lang="en-US" sz="1125" dirty="0"/>
          </a:p>
        </p:txBody>
      </p:sp>
      <p:sp>
        <p:nvSpPr>
          <p:cNvPr id="47" name="Text 43"/>
          <p:cNvSpPr/>
          <p:nvPr/>
        </p:nvSpPr>
        <p:spPr>
          <a:xfrm>
            <a:off x="3618458" y="5783759"/>
            <a:ext cx="214892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dirty="0">
                <a:solidFill>
                  <a:srgbClr val="F7F5F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12.3 ★</a:t>
            </a:r>
            <a:endParaRPr lang="en-US" sz="1500" dirty="0"/>
          </a:p>
        </p:txBody>
      </p:sp>
      <p:sp>
        <p:nvSpPr>
          <p:cNvPr id="48" name="Text 44"/>
          <p:cNvSpPr/>
          <p:nvPr/>
        </p:nvSpPr>
        <p:spPr>
          <a:xfrm>
            <a:off x="5691188" y="5783759"/>
            <a:ext cx="214892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dirty="0">
                <a:solidFill>
                  <a:srgbClr val="FF521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22.66 ★</a:t>
            </a:r>
            <a:endParaRPr lang="en-US" sz="1500" dirty="0"/>
          </a:p>
        </p:txBody>
      </p:sp>
      <p:sp>
        <p:nvSpPr>
          <p:cNvPr id="49" name="Text 45"/>
          <p:cNvSpPr/>
          <p:nvPr/>
        </p:nvSpPr>
        <p:spPr>
          <a:xfrm>
            <a:off x="7763917" y="5783759"/>
            <a:ext cx="214892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dirty="0">
                <a:solidFill>
                  <a:srgbClr val="F7F5F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11.1 ★</a:t>
            </a:r>
            <a:endParaRPr lang="en-US" sz="1500" dirty="0"/>
          </a:p>
        </p:txBody>
      </p:sp>
      <p:sp>
        <p:nvSpPr>
          <p:cNvPr id="50" name="Text 46"/>
          <p:cNvSpPr/>
          <p:nvPr/>
        </p:nvSpPr>
        <p:spPr>
          <a:xfrm>
            <a:off x="923925" y="6355259"/>
            <a:ext cx="277536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 (50% 귀속)</a:t>
            </a:r>
            <a:endParaRPr lang="en-US" sz="1125" dirty="0"/>
          </a:p>
        </p:txBody>
      </p:sp>
      <p:sp>
        <p:nvSpPr>
          <p:cNvPr id="51" name="Text 47"/>
          <p:cNvSpPr/>
          <p:nvPr/>
        </p:nvSpPr>
        <p:spPr>
          <a:xfrm>
            <a:off x="3618458" y="6355259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6.1</a:t>
            </a:r>
            <a:endParaRPr lang="en-US" sz="1125" dirty="0"/>
          </a:p>
        </p:txBody>
      </p:sp>
      <p:sp>
        <p:nvSpPr>
          <p:cNvPr id="52" name="Text 48"/>
          <p:cNvSpPr/>
          <p:nvPr/>
        </p:nvSpPr>
        <p:spPr>
          <a:xfrm>
            <a:off x="5691188" y="6355259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11.3</a:t>
            </a:r>
            <a:endParaRPr lang="en-US" sz="1125" dirty="0"/>
          </a:p>
        </p:txBody>
      </p:sp>
      <p:sp>
        <p:nvSpPr>
          <p:cNvPr id="53" name="Text 49"/>
          <p:cNvSpPr/>
          <p:nvPr/>
        </p:nvSpPr>
        <p:spPr>
          <a:xfrm>
            <a:off x="7763917" y="6355259"/>
            <a:ext cx="214892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5.6</a:t>
            </a:r>
            <a:endParaRPr lang="en-US" sz="1125" dirty="0"/>
          </a:p>
        </p:txBody>
      </p:sp>
      <p:sp>
        <p:nvSpPr>
          <p:cNvPr id="54" name="Text 50"/>
          <p:cNvSpPr/>
          <p:nvPr/>
        </p:nvSpPr>
        <p:spPr>
          <a:xfrm>
            <a:off x="10379720" y="2713881"/>
            <a:ext cx="7439001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측정 체계 개선 방향</a:t>
            </a:r>
            <a:endParaRPr lang="en-US" sz="825" dirty="0"/>
          </a:p>
        </p:txBody>
      </p:sp>
      <p:sp>
        <p:nvSpPr>
          <p:cNvPr id="55" name="Shape 51"/>
          <p:cNvSpPr/>
          <p:nvPr/>
        </p:nvSpPr>
        <p:spPr>
          <a:xfrm>
            <a:off x="10379720" y="3028652"/>
            <a:ext cx="7222331" cy="77524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56" name="Text 52"/>
          <p:cNvSpPr/>
          <p:nvPr/>
        </p:nvSpPr>
        <p:spPr>
          <a:xfrm>
            <a:off x="10579745" y="3335089"/>
            <a:ext cx="29840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현재</a:t>
            </a:r>
            <a:endParaRPr lang="en-US" sz="825" dirty="0"/>
          </a:p>
        </p:txBody>
      </p:sp>
      <p:sp>
        <p:nvSpPr>
          <p:cNvPr id="57" name="Text 53"/>
          <p:cNvSpPr/>
          <p:nvPr/>
        </p:nvSpPr>
        <p:spPr>
          <a:xfrm>
            <a:off x="10954345" y="3305473"/>
            <a:ext cx="608879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직접전환 ROAS만 집계</a:t>
            </a:r>
            <a:endParaRPr lang="en-US" sz="1125" dirty="0"/>
          </a:p>
        </p:txBody>
      </p:sp>
      <p:sp>
        <p:nvSpPr>
          <p:cNvPr id="58" name="Text 54"/>
          <p:cNvSpPr/>
          <p:nvPr/>
        </p:nvSpPr>
        <p:spPr>
          <a:xfrm>
            <a:off x="17018198" y="3209627"/>
            <a:ext cx="460028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100" b="1" spc="-42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2.8</a:t>
            </a:r>
            <a:endParaRPr lang="en-US" sz="2100" dirty="0"/>
          </a:p>
        </p:txBody>
      </p:sp>
      <p:sp>
        <p:nvSpPr>
          <p:cNvPr id="59" name="Shape 55"/>
          <p:cNvSpPr/>
          <p:nvPr/>
        </p:nvSpPr>
        <p:spPr>
          <a:xfrm>
            <a:off x="10379720" y="3918198"/>
            <a:ext cx="7222331" cy="77524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60" name="Text 56"/>
          <p:cNvSpPr/>
          <p:nvPr/>
        </p:nvSpPr>
        <p:spPr>
          <a:xfrm>
            <a:off x="10579745" y="4224635"/>
            <a:ext cx="404217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개선 1</a:t>
            </a:r>
            <a:endParaRPr lang="en-US" sz="825" dirty="0"/>
          </a:p>
        </p:txBody>
      </p:sp>
      <p:sp>
        <p:nvSpPr>
          <p:cNvPr id="61" name="Text 57"/>
          <p:cNvSpPr/>
          <p:nvPr/>
        </p:nvSpPr>
        <p:spPr>
          <a:xfrm>
            <a:off x="11060162" y="4195018"/>
            <a:ext cx="580949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뷰스루 + 1주 검색 기여</a:t>
            </a:r>
            <a:endParaRPr lang="en-US" sz="1125" dirty="0"/>
          </a:p>
        </p:txBody>
      </p:sp>
      <p:sp>
        <p:nvSpPr>
          <p:cNvPr id="62" name="Text 58"/>
          <p:cNvSpPr/>
          <p:nvPr/>
        </p:nvSpPr>
        <p:spPr>
          <a:xfrm>
            <a:off x="16852850" y="4099173"/>
            <a:ext cx="625376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100" b="1" spc="-42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~8.0</a:t>
            </a:r>
            <a:endParaRPr lang="en-US" sz="2100" dirty="0"/>
          </a:p>
        </p:txBody>
      </p:sp>
      <p:sp>
        <p:nvSpPr>
          <p:cNvPr id="63" name="Shape 59"/>
          <p:cNvSpPr/>
          <p:nvPr/>
        </p:nvSpPr>
        <p:spPr>
          <a:xfrm>
            <a:off x="10379720" y="4807744"/>
            <a:ext cx="7222331" cy="77524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64" name="Text 60"/>
          <p:cNvSpPr/>
          <p:nvPr/>
        </p:nvSpPr>
        <p:spPr>
          <a:xfrm>
            <a:off x="10579745" y="5114181"/>
            <a:ext cx="408980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1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개선 2</a:t>
            </a:r>
            <a:endParaRPr lang="en-US" sz="825" dirty="0"/>
          </a:p>
        </p:txBody>
      </p:sp>
      <p:sp>
        <p:nvSpPr>
          <p:cNvPr id="65" name="Text 61"/>
          <p:cNvSpPr/>
          <p:nvPr/>
        </p:nvSpPr>
        <p:spPr>
          <a:xfrm>
            <a:off x="11064925" y="5084564"/>
            <a:ext cx="564608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뷰스루 + 2주 검색 기여</a:t>
            </a:r>
            <a:endParaRPr lang="en-US" sz="1125" dirty="0"/>
          </a:p>
        </p:txBody>
      </p:sp>
      <p:sp>
        <p:nvSpPr>
          <p:cNvPr id="66" name="Text 62"/>
          <p:cNvSpPr/>
          <p:nvPr/>
        </p:nvSpPr>
        <p:spPr>
          <a:xfrm>
            <a:off x="16698962" y="4988719"/>
            <a:ext cx="779264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100" b="1" spc="-42" kern="0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~12.2</a:t>
            </a:r>
            <a:endParaRPr lang="en-US" sz="2100" dirty="0"/>
          </a:p>
        </p:txBody>
      </p:sp>
      <p:sp>
        <p:nvSpPr>
          <p:cNvPr id="67" name="Shape 63"/>
          <p:cNvSpPr/>
          <p:nvPr/>
        </p:nvSpPr>
        <p:spPr>
          <a:xfrm>
            <a:off x="10379720" y="5811589"/>
            <a:ext cx="7222331" cy="1008013"/>
          </a:xfrm>
          <a:prstGeom prst="rect">
            <a:avLst/>
          </a:prstGeom>
          <a:solidFill>
            <a:srgbClr val="FDF6F2"/>
          </a:solidFill>
          <a:ln/>
        </p:spPr>
      </p:sp>
      <p:sp>
        <p:nvSpPr>
          <p:cNvPr id="68" name="Shape 64"/>
          <p:cNvSpPr/>
          <p:nvPr/>
        </p:nvSpPr>
        <p:spPr>
          <a:xfrm>
            <a:off x="10379720" y="5811589"/>
            <a:ext cx="28575" cy="1008013"/>
          </a:xfrm>
          <a:prstGeom prst="rect">
            <a:avLst/>
          </a:prstGeom>
          <a:solidFill>
            <a:srgbClr val="F5663C"/>
          </a:solidFill>
          <a:ln/>
        </p:spPr>
      </p:sp>
      <p:sp>
        <p:nvSpPr>
          <p:cNvPr id="69" name="Text 65"/>
          <p:cNvSpPr/>
          <p:nvPr/>
        </p:nvSpPr>
        <p:spPr>
          <a:xfrm>
            <a:off x="10598795" y="5983039"/>
            <a:ext cx="701713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b="1" spc="116" kern="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⚠ 가정</a:t>
            </a:r>
            <a:endParaRPr lang="en-US" sz="825" dirty="0"/>
          </a:p>
        </p:txBody>
      </p:sp>
      <p:sp>
        <p:nvSpPr>
          <p:cNvPr id="70" name="Text 66"/>
          <p:cNvSpPr/>
          <p:nvPr/>
        </p:nvSpPr>
        <p:spPr>
          <a:xfrm>
            <a:off x="10598795" y="6221611"/>
            <a:ext cx="7017139" cy="4646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검색전환 귀속 비율 100%(적극) ~ 50%(보수). 객단가는 SNS 채널 객단가(11만원) 동일 가정. 실제 측정 전환 경로 추적 후 재검증 필요.</a:t>
            </a:r>
            <a:endParaRPr lang="en-US" sz="1050" dirty="0"/>
          </a:p>
        </p:txBody>
      </p:sp>
      <p:sp>
        <p:nvSpPr>
          <p:cNvPr id="71" name="Shape 67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72" name="Text 68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73" name="Text 69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07 / 12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482739" y="457200"/>
            <a:ext cx="2195661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SLIDE 7 · 채널 효율 &amp; 예산 재배분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CHANNEL EFFICIENCY &amp; REALLOCATION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5140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CFC9BD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|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 200만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CFC9BD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|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을 이메일로 옮긴다.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191048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예산 비중 21%에 기여 2% vs 예산 5%에 기여 20%. 간단한 수학이다.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85800" y="2723406"/>
            <a:ext cx="9690050" cy="3439418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95325" y="3176736"/>
            <a:ext cx="9671000" cy="9525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14" name="Text 10"/>
          <p:cNvSpPr/>
          <p:nvPr/>
        </p:nvSpPr>
        <p:spPr>
          <a:xfrm>
            <a:off x="923925" y="2866281"/>
            <a:ext cx="926753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 채널별 성과</a:t>
            </a:r>
            <a:endParaRPr lang="en-US" sz="825" dirty="0"/>
          </a:p>
        </p:txBody>
      </p:sp>
      <p:sp>
        <p:nvSpPr>
          <p:cNvPr id="15" name="Text 11"/>
          <p:cNvSpPr/>
          <p:nvPr/>
        </p:nvSpPr>
        <p:spPr>
          <a:xfrm>
            <a:off x="8278267" y="2866281"/>
            <a:ext cx="193565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* 직접전환 기준 — 실질 22.7 (Slide 07)</a:t>
            </a:r>
            <a:endParaRPr lang="en-US" sz="900" dirty="0"/>
          </a:p>
        </p:txBody>
      </p:sp>
      <p:sp>
        <p:nvSpPr>
          <p:cNvPr id="16" name="Shape 12"/>
          <p:cNvSpPr/>
          <p:nvPr/>
        </p:nvSpPr>
        <p:spPr>
          <a:xfrm>
            <a:off x="695325" y="3562499"/>
            <a:ext cx="96710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17" name="Text 13"/>
          <p:cNvSpPr/>
          <p:nvPr/>
        </p:nvSpPr>
        <p:spPr>
          <a:xfrm>
            <a:off x="923925" y="3300561"/>
            <a:ext cx="1702147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채널</a:t>
            </a:r>
            <a:endParaRPr lang="en-US" sz="750" dirty="0"/>
          </a:p>
        </p:txBody>
      </p:sp>
      <p:sp>
        <p:nvSpPr>
          <p:cNvPr id="18" name="Text 14"/>
          <p:cNvSpPr/>
          <p:nvPr/>
        </p:nvSpPr>
        <p:spPr>
          <a:xfrm>
            <a:off x="2549872" y="3300561"/>
            <a:ext cx="1295549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예산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3769221" y="3300561"/>
            <a:ext cx="1024682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전환</a:t>
            </a:r>
            <a:endParaRPr lang="en-US" sz="750" dirty="0"/>
          </a:p>
        </p:txBody>
      </p:sp>
      <p:sp>
        <p:nvSpPr>
          <p:cNvPr id="20" name="Text 16"/>
          <p:cNvSpPr/>
          <p:nvPr/>
        </p:nvSpPr>
        <p:spPr>
          <a:xfrm>
            <a:off x="4717703" y="3300561"/>
            <a:ext cx="1566714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CPA</a:t>
            </a:r>
            <a:endParaRPr lang="en-US" sz="750" dirty="0"/>
          </a:p>
        </p:txBody>
      </p:sp>
      <p:sp>
        <p:nvSpPr>
          <p:cNvPr id="21" name="Text 17"/>
          <p:cNvSpPr/>
          <p:nvPr/>
        </p:nvSpPr>
        <p:spPr>
          <a:xfrm>
            <a:off x="6208216" y="3300561"/>
            <a:ext cx="2791312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ROAS</a:t>
            </a:r>
            <a:endParaRPr lang="en-US" sz="750" dirty="0"/>
          </a:p>
        </p:txBody>
      </p:sp>
      <p:sp>
        <p:nvSpPr>
          <p:cNvPr id="22" name="Text 18"/>
          <p:cNvSpPr/>
          <p:nvPr/>
        </p:nvSpPr>
        <p:spPr>
          <a:xfrm>
            <a:off x="8918228" y="3300561"/>
            <a:ext cx="1295698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판정</a:t>
            </a:r>
            <a:endParaRPr lang="en-US" sz="750" dirty="0"/>
          </a:p>
        </p:txBody>
      </p:sp>
      <p:sp>
        <p:nvSpPr>
          <p:cNvPr id="23" name="Shape 19"/>
          <p:cNvSpPr/>
          <p:nvPr/>
        </p:nvSpPr>
        <p:spPr>
          <a:xfrm>
            <a:off x="695325" y="3572024"/>
            <a:ext cx="9671000" cy="647700"/>
          </a:xfrm>
          <a:prstGeom prst="rect">
            <a:avLst/>
          </a:prstGeom>
          <a:solidFill>
            <a:srgbClr val="F5FAF5"/>
          </a:solidFill>
          <a:ln/>
        </p:spPr>
      </p:sp>
      <p:sp>
        <p:nvSpPr>
          <p:cNvPr id="24" name="Shape 20"/>
          <p:cNvSpPr/>
          <p:nvPr/>
        </p:nvSpPr>
        <p:spPr>
          <a:xfrm>
            <a:off x="695325" y="4210199"/>
            <a:ext cx="96710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5" name="Text 21"/>
          <p:cNvSpPr/>
          <p:nvPr/>
        </p:nvSpPr>
        <p:spPr>
          <a:xfrm>
            <a:off x="923925" y="3780383"/>
            <a:ext cx="170214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이메일</a:t>
            </a:r>
            <a:endParaRPr lang="en-US" sz="1125" dirty="0"/>
          </a:p>
        </p:txBody>
      </p:sp>
      <p:sp>
        <p:nvSpPr>
          <p:cNvPr id="26" name="Text 22"/>
          <p:cNvSpPr/>
          <p:nvPr/>
        </p:nvSpPr>
        <p:spPr>
          <a:xfrm>
            <a:off x="2549872" y="3780383"/>
            <a:ext cx="129554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50만</a:t>
            </a:r>
            <a:endParaRPr lang="en-US" sz="1125" dirty="0"/>
          </a:p>
        </p:txBody>
      </p:sp>
      <p:sp>
        <p:nvSpPr>
          <p:cNvPr id="27" name="Text 23"/>
          <p:cNvSpPr/>
          <p:nvPr/>
        </p:nvSpPr>
        <p:spPr>
          <a:xfrm>
            <a:off x="3769221" y="3780383"/>
            <a:ext cx="102468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31</a:t>
            </a:r>
            <a:endParaRPr lang="en-US" sz="1125" dirty="0"/>
          </a:p>
        </p:txBody>
      </p:sp>
      <p:sp>
        <p:nvSpPr>
          <p:cNvPr id="28" name="Text 24"/>
          <p:cNvSpPr/>
          <p:nvPr/>
        </p:nvSpPr>
        <p:spPr>
          <a:xfrm>
            <a:off x="4717703" y="3780383"/>
            <a:ext cx="1566714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16,129 원</a:t>
            </a:r>
            <a:endParaRPr lang="en-US" sz="1125" dirty="0"/>
          </a:p>
        </p:txBody>
      </p:sp>
      <p:sp>
        <p:nvSpPr>
          <p:cNvPr id="29" name="Text 25"/>
          <p:cNvSpPr/>
          <p:nvPr/>
        </p:nvSpPr>
        <p:spPr>
          <a:xfrm>
            <a:off x="6208216" y="3743474"/>
            <a:ext cx="6286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dirty="0">
                <a:solidFill>
                  <a:srgbClr val="2F6B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8.2</a:t>
            </a:r>
            <a:endParaRPr lang="en-US" sz="1500" dirty="0"/>
          </a:p>
        </p:txBody>
      </p:sp>
      <p:sp>
        <p:nvSpPr>
          <p:cNvPr id="30" name="Shape 26"/>
          <p:cNvSpPr/>
          <p:nvPr/>
        </p:nvSpPr>
        <p:spPr>
          <a:xfrm>
            <a:off x="6855916" y="3862536"/>
            <a:ext cx="2062311" cy="57150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31" name="Shape 27"/>
          <p:cNvSpPr/>
          <p:nvPr/>
        </p:nvSpPr>
        <p:spPr>
          <a:xfrm>
            <a:off x="6855916" y="3862536"/>
            <a:ext cx="1878955" cy="57150"/>
          </a:xfrm>
          <a:prstGeom prst="rect">
            <a:avLst/>
          </a:prstGeom>
          <a:solidFill>
            <a:srgbClr val="2F6B3A"/>
          </a:solidFill>
          <a:ln/>
        </p:spPr>
      </p:sp>
      <p:sp>
        <p:nvSpPr>
          <p:cNvPr id="32" name="Shape 28"/>
          <p:cNvSpPr/>
          <p:nvPr/>
        </p:nvSpPr>
        <p:spPr>
          <a:xfrm>
            <a:off x="8918228" y="3862536"/>
            <a:ext cx="57150" cy="57150"/>
          </a:xfrm>
          <a:prstGeom prst="ellipse">
            <a:avLst/>
          </a:prstGeom>
          <a:solidFill>
            <a:srgbClr val="2F6B3A"/>
          </a:solidFill>
          <a:ln/>
        </p:spPr>
      </p:sp>
      <p:sp>
        <p:nvSpPr>
          <p:cNvPr id="33" name="Text 29"/>
          <p:cNvSpPr/>
          <p:nvPr/>
        </p:nvSpPr>
        <p:spPr>
          <a:xfrm>
            <a:off x="9051578" y="3787825"/>
            <a:ext cx="32161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2F6B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확대</a:t>
            </a:r>
            <a:endParaRPr lang="en-US" sz="1050" dirty="0"/>
          </a:p>
        </p:txBody>
      </p:sp>
      <p:sp>
        <p:nvSpPr>
          <p:cNvPr id="34" name="Shape 30"/>
          <p:cNvSpPr/>
          <p:nvPr/>
        </p:nvSpPr>
        <p:spPr>
          <a:xfrm>
            <a:off x="695325" y="4857899"/>
            <a:ext cx="96710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35" name="Text 31"/>
          <p:cNvSpPr/>
          <p:nvPr/>
        </p:nvSpPr>
        <p:spPr>
          <a:xfrm>
            <a:off x="923925" y="4428083"/>
            <a:ext cx="170214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검색광고</a:t>
            </a:r>
            <a:endParaRPr lang="en-US" sz="1125" dirty="0"/>
          </a:p>
        </p:txBody>
      </p:sp>
      <p:sp>
        <p:nvSpPr>
          <p:cNvPr id="36" name="Text 32"/>
          <p:cNvSpPr/>
          <p:nvPr/>
        </p:nvSpPr>
        <p:spPr>
          <a:xfrm>
            <a:off x="2549872" y="4428083"/>
            <a:ext cx="129554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400만</a:t>
            </a:r>
            <a:endParaRPr lang="en-US" sz="1125" dirty="0"/>
          </a:p>
        </p:txBody>
      </p:sp>
      <p:sp>
        <p:nvSpPr>
          <p:cNvPr id="37" name="Text 33"/>
          <p:cNvSpPr/>
          <p:nvPr/>
        </p:nvSpPr>
        <p:spPr>
          <a:xfrm>
            <a:off x="3769221" y="4428083"/>
            <a:ext cx="102468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142</a:t>
            </a:r>
            <a:endParaRPr lang="en-US" sz="1125" dirty="0"/>
          </a:p>
        </p:txBody>
      </p:sp>
      <p:sp>
        <p:nvSpPr>
          <p:cNvPr id="38" name="Text 34"/>
          <p:cNvSpPr/>
          <p:nvPr/>
        </p:nvSpPr>
        <p:spPr>
          <a:xfrm>
            <a:off x="4717703" y="4428083"/>
            <a:ext cx="1566714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28,169 원</a:t>
            </a:r>
            <a:endParaRPr lang="en-US" sz="1125" dirty="0"/>
          </a:p>
        </p:txBody>
      </p:sp>
      <p:sp>
        <p:nvSpPr>
          <p:cNvPr id="39" name="Text 35"/>
          <p:cNvSpPr/>
          <p:nvPr/>
        </p:nvSpPr>
        <p:spPr>
          <a:xfrm>
            <a:off x="6208216" y="4391174"/>
            <a:ext cx="6286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5.1</a:t>
            </a:r>
            <a:endParaRPr lang="en-US" sz="1500" dirty="0"/>
          </a:p>
        </p:txBody>
      </p:sp>
      <p:sp>
        <p:nvSpPr>
          <p:cNvPr id="40" name="Shape 36"/>
          <p:cNvSpPr/>
          <p:nvPr/>
        </p:nvSpPr>
        <p:spPr>
          <a:xfrm>
            <a:off x="6855916" y="4510236"/>
            <a:ext cx="2062311" cy="57150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41" name="Shape 37"/>
          <p:cNvSpPr/>
          <p:nvPr/>
        </p:nvSpPr>
        <p:spPr>
          <a:xfrm>
            <a:off x="6855916" y="4510236"/>
            <a:ext cx="1168598" cy="57150"/>
          </a:xfrm>
          <a:prstGeom prst="rect">
            <a:avLst/>
          </a:prstGeom>
          <a:solidFill>
            <a:srgbClr val="6E6B65"/>
          </a:solidFill>
          <a:ln/>
        </p:spPr>
      </p:sp>
      <p:sp>
        <p:nvSpPr>
          <p:cNvPr id="42" name="Shape 38"/>
          <p:cNvSpPr/>
          <p:nvPr/>
        </p:nvSpPr>
        <p:spPr>
          <a:xfrm>
            <a:off x="8918228" y="4510236"/>
            <a:ext cx="57150" cy="57150"/>
          </a:xfrm>
          <a:prstGeom prst="ellipse">
            <a:avLst/>
          </a:prstGeom>
          <a:solidFill>
            <a:srgbClr val="6E6B65"/>
          </a:solidFill>
          <a:ln/>
        </p:spPr>
      </p:sp>
      <p:sp>
        <p:nvSpPr>
          <p:cNvPr id="43" name="Text 39"/>
          <p:cNvSpPr/>
          <p:nvPr/>
        </p:nvSpPr>
        <p:spPr>
          <a:xfrm>
            <a:off x="9051578" y="4435525"/>
            <a:ext cx="32161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유지</a:t>
            </a:r>
            <a:endParaRPr lang="en-US" sz="1050" dirty="0"/>
          </a:p>
        </p:txBody>
      </p:sp>
      <p:sp>
        <p:nvSpPr>
          <p:cNvPr id="44" name="Shape 40"/>
          <p:cNvSpPr/>
          <p:nvPr/>
        </p:nvSpPr>
        <p:spPr>
          <a:xfrm>
            <a:off x="695325" y="5505599"/>
            <a:ext cx="96710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45" name="Text 41"/>
          <p:cNvSpPr/>
          <p:nvPr/>
        </p:nvSpPr>
        <p:spPr>
          <a:xfrm>
            <a:off x="923925" y="5075783"/>
            <a:ext cx="170214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SNS</a:t>
            </a:r>
            <a:endParaRPr lang="en-US" sz="1125" dirty="0"/>
          </a:p>
        </p:txBody>
      </p:sp>
      <p:sp>
        <p:nvSpPr>
          <p:cNvPr id="46" name="Text 42"/>
          <p:cNvSpPr/>
          <p:nvPr/>
        </p:nvSpPr>
        <p:spPr>
          <a:xfrm>
            <a:off x="2549872" y="5075783"/>
            <a:ext cx="129554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300만</a:t>
            </a:r>
            <a:endParaRPr lang="en-US" sz="1125" dirty="0"/>
          </a:p>
        </p:txBody>
      </p:sp>
      <p:sp>
        <p:nvSpPr>
          <p:cNvPr id="47" name="Text 43"/>
          <p:cNvSpPr/>
          <p:nvPr/>
        </p:nvSpPr>
        <p:spPr>
          <a:xfrm>
            <a:off x="3769221" y="5075783"/>
            <a:ext cx="102468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68</a:t>
            </a:r>
            <a:endParaRPr lang="en-US" sz="1125" dirty="0"/>
          </a:p>
        </p:txBody>
      </p:sp>
      <p:sp>
        <p:nvSpPr>
          <p:cNvPr id="48" name="Text 44"/>
          <p:cNvSpPr/>
          <p:nvPr/>
        </p:nvSpPr>
        <p:spPr>
          <a:xfrm>
            <a:off x="4717703" y="5075783"/>
            <a:ext cx="1566714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44,118 원</a:t>
            </a:r>
            <a:endParaRPr lang="en-US" sz="1125" dirty="0"/>
          </a:p>
        </p:txBody>
      </p:sp>
      <p:sp>
        <p:nvSpPr>
          <p:cNvPr id="49" name="Text 45"/>
          <p:cNvSpPr/>
          <p:nvPr/>
        </p:nvSpPr>
        <p:spPr>
          <a:xfrm>
            <a:off x="6208216" y="5038874"/>
            <a:ext cx="6286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2.8 *</a:t>
            </a:r>
            <a:endParaRPr lang="en-US" sz="1500" dirty="0"/>
          </a:p>
        </p:txBody>
      </p:sp>
      <p:sp>
        <p:nvSpPr>
          <p:cNvPr id="50" name="Shape 46"/>
          <p:cNvSpPr/>
          <p:nvPr/>
        </p:nvSpPr>
        <p:spPr>
          <a:xfrm>
            <a:off x="6855916" y="5157936"/>
            <a:ext cx="2062311" cy="57150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51" name="Shape 47"/>
          <p:cNvSpPr/>
          <p:nvPr/>
        </p:nvSpPr>
        <p:spPr>
          <a:xfrm>
            <a:off x="6855916" y="5157936"/>
            <a:ext cx="641598" cy="57150"/>
          </a:xfrm>
          <a:prstGeom prst="rect">
            <a:avLst/>
          </a:prstGeom>
          <a:solidFill>
            <a:srgbClr val="F5663C"/>
          </a:solidFill>
          <a:ln/>
        </p:spPr>
      </p:sp>
      <p:sp>
        <p:nvSpPr>
          <p:cNvPr id="52" name="Shape 48"/>
          <p:cNvSpPr/>
          <p:nvPr/>
        </p:nvSpPr>
        <p:spPr>
          <a:xfrm>
            <a:off x="8918228" y="5157936"/>
            <a:ext cx="57150" cy="57150"/>
          </a:xfrm>
          <a:prstGeom prst="ellipse">
            <a:avLst/>
          </a:prstGeom>
          <a:solidFill>
            <a:srgbClr val="F5663C"/>
          </a:solidFill>
          <a:ln/>
        </p:spPr>
      </p:sp>
      <p:sp>
        <p:nvSpPr>
          <p:cNvPr id="53" name="Text 49"/>
          <p:cNvSpPr/>
          <p:nvPr/>
        </p:nvSpPr>
        <p:spPr>
          <a:xfrm>
            <a:off x="9051578" y="5083225"/>
            <a:ext cx="444252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재측정</a:t>
            </a:r>
            <a:endParaRPr lang="en-US" sz="1050" dirty="0"/>
          </a:p>
        </p:txBody>
      </p:sp>
      <p:sp>
        <p:nvSpPr>
          <p:cNvPr id="54" name="Shape 50"/>
          <p:cNvSpPr/>
          <p:nvPr/>
        </p:nvSpPr>
        <p:spPr>
          <a:xfrm>
            <a:off x="695325" y="5515124"/>
            <a:ext cx="9671000" cy="638175"/>
          </a:xfrm>
          <a:prstGeom prst="rect">
            <a:avLst/>
          </a:prstGeom>
          <a:solidFill>
            <a:srgbClr val="FEF5F4"/>
          </a:solidFill>
          <a:ln/>
        </p:spPr>
      </p:sp>
      <p:sp>
        <p:nvSpPr>
          <p:cNvPr id="55" name="Text 51"/>
          <p:cNvSpPr/>
          <p:nvPr/>
        </p:nvSpPr>
        <p:spPr>
          <a:xfrm>
            <a:off x="923925" y="5723483"/>
            <a:ext cx="1702147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디스플레이</a:t>
            </a:r>
            <a:endParaRPr lang="en-US" sz="1125" dirty="0"/>
          </a:p>
        </p:txBody>
      </p:sp>
      <p:sp>
        <p:nvSpPr>
          <p:cNvPr id="56" name="Text 52"/>
          <p:cNvSpPr/>
          <p:nvPr/>
        </p:nvSpPr>
        <p:spPr>
          <a:xfrm>
            <a:off x="2549872" y="5723483"/>
            <a:ext cx="1295549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200만</a:t>
            </a:r>
            <a:endParaRPr lang="en-US" sz="1125" dirty="0"/>
          </a:p>
        </p:txBody>
      </p:sp>
      <p:sp>
        <p:nvSpPr>
          <p:cNvPr id="57" name="Text 53"/>
          <p:cNvSpPr/>
          <p:nvPr/>
        </p:nvSpPr>
        <p:spPr>
          <a:xfrm>
            <a:off x="3769221" y="5723483"/>
            <a:ext cx="1024682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7</a:t>
            </a:r>
            <a:endParaRPr lang="en-US" sz="1125" dirty="0"/>
          </a:p>
        </p:txBody>
      </p:sp>
      <p:sp>
        <p:nvSpPr>
          <p:cNvPr id="58" name="Text 54"/>
          <p:cNvSpPr/>
          <p:nvPr/>
        </p:nvSpPr>
        <p:spPr>
          <a:xfrm>
            <a:off x="4717703" y="5723483"/>
            <a:ext cx="1566714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285,714 원</a:t>
            </a:r>
            <a:endParaRPr lang="en-US" sz="1125" dirty="0"/>
          </a:p>
        </p:txBody>
      </p:sp>
      <p:sp>
        <p:nvSpPr>
          <p:cNvPr id="59" name="Text 55"/>
          <p:cNvSpPr/>
          <p:nvPr/>
        </p:nvSpPr>
        <p:spPr>
          <a:xfrm>
            <a:off x="6208216" y="5686574"/>
            <a:ext cx="62865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500" b="1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0.45</a:t>
            </a:r>
            <a:endParaRPr lang="en-US" sz="1500" dirty="0"/>
          </a:p>
        </p:txBody>
      </p:sp>
      <p:sp>
        <p:nvSpPr>
          <p:cNvPr id="60" name="Shape 56"/>
          <p:cNvSpPr/>
          <p:nvPr/>
        </p:nvSpPr>
        <p:spPr>
          <a:xfrm>
            <a:off x="6855916" y="5805636"/>
            <a:ext cx="2062311" cy="57150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61" name="Shape 57"/>
          <p:cNvSpPr/>
          <p:nvPr/>
        </p:nvSpPr>
        <p:spPr>
          <a:xfrm>
            <a:off x="6855916" y="5805636"/>
            <a:ext cx="102989" cy="57150"/>
          </a:xfrm>
          <a:prstGeom prst="rect">
            <a:avLst/>
          </a:prstGeom>
          <a:solidFill>
            <a:srgbClr val="FB1A2C"/>
          </a:solidFill>
          <a:ln/>
        </p:spPr>
      </p:sp>
      <p:sp>
        <p:nvSpPr>
          <p:cNvPr id="62" name="Shape 58"/>
          <p:cNvSpPr/>
          <p:nvPr/>
        </p:nvSpPr>
        <p:spPr>
          <a:xfrm>
            <a:off x="8918228" y="5805636"/>
            <a:ext cx="57150" cy="57150"/>
          </a:xfrm>
          <a:prstGeom prst="ellipse">
            <a:avLst/>
          </a:prstGeom>
          <a:solidFill>
            <a:srgbClr val="FB1A2C"/>
          </a:solidFill>
          <a:ln/>
        </p:spPr>
      </p:sp>
      <p:sp>
        <p:nvSpPr>
          <p:cNvPr id="63" name="Text 59"/>
          <p:cNvSpPr/>
          <p:nvPr/>
        </p:nvSpPr>
        <p:spPr>
          <a:xfrm>
            <a:off x="9051578" y="5730925"/>
            <a:ext cx="32161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중단</a:t>
            </a:r>
            <a:endParaRPr lang="en-US" sz="1050" dirty="0"/>
          </a:p>
        </p:txBody>
      </p:sp>
      <p:sp>
        <p:nvSpPr>
          <p:cNvPr id="64" name="Text 60"/>
          <p:cNvSpPr/>
          <p:nvPr/>
        </p:nvSpPr>
        <p:spPr>
          <a:xfrm>
            <a:off x="10680650" y="2723406"/>
            <a:ext cx="7129043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예산 재배분 시나리오 (주 기준)</a:t>
            </a:r>
            <a:endParaRPr lang="en-US" sz="825" dirty="0"/>
          </a:p>
        </p:txBody>
      </p:sp>
      <p:sp>
        <p:nvSpPr>
          <p:cNvPr id="65" name="Shape 61"/>
          <p:cNvSpPr/>
          <p:nvPr/>
        </p:nvSpPr>
        <p:spPr>
          <a:xfrm>
            <a:off x="10680650" y="3019127"/>
            <a:ext cx="6921401" cy="54530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66" name="Text 62"/>
          <p:cNvSpPr/>
          <p:nvPr/>
        </p:nvSpPr>
        <p:spPr>
          <a:xfrm>
            <a:off x="10880675" y="3188494"/>
            <a:ext cx="1921669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현재 기준선</a:t>
            </a:r>
            <a:endParaRPr lang="en-US" sz="1050" dirty="0"/>
          </a:p>
        </p:txBody>
      </p:sp>
      <p:sp>
        <p:nvSpPr>
          <p:cNvPr id="67" name="Text 63"/>
          <p:cNvSpPr/>
          <p:nvPr/>
        </p:nvSpPr>
        <p:spPr>
          <a:xfrm>
            <a:off x="12840444" y="3195786"/>
            <a:ext cx="99908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50만</a:t>
            </a:r>
            <a:endParaRPr lang="en-US" sz="975" dirty="0"/>
          </a:p>
        </p:txBody>
      </p:sp>
      <p:sp>
        <p:nvSpPr>
          <p:cNvPr id="68" name="Text 64"/>
          <p:cNvSpPr/>
          <p:nvPr/>
        </p:nvSpPr>
        <p:spPr>
          <a:xfrm>
            <a:off x="13877627" y="3188494"/>
            <a:ext cx="139452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807만 (744+63)</a:t>
            </a:r>
            <a:endParaRPr lang="en-US" sz="1050" dirty="0"/>
          </a:p>
        </p:txBody>
      </p:sp>
      <p:sp>
        <p:nvSpPr>
          <p:cNvPr id="69" name="Text 65"/>
          <p:cNvSpPr/>
          <p:nvPr/>
        </p:nvSpPr>
        <p:spPr>
          <a:xfrm>
            <a:off x="15310247" y="3181052"/>
            <a:ext cx="126265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—</a:t>
            </a:r>
            <a:endParaRPr lang="en-US" sz="1125" dirty="0"/>
          </a:p>
        </p:txBody>
      </p:sp>
      <p:sp>
        <p:nvSpPr>
          <p:cNvPr id="70" name="Text 66"/>
          <p:cNvSpPr/>
          <p:nvPr/>
        </p:nvSpPr>
        <p:spPr>
          <a:xfrm>
            <a:off x="16611005" y="3195786"/>
            <a:ext cx="86707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—</a:t>
            </a:r>
            <a:endParaRPr lang="en-US" sz="975" dirty="0"/>
          </a:p>
        </p:txBody>
      </p:sp>
      <p:sp>
        <p:nvSpPr>
          <p:cNvPr id="71" name="Shape 67"/>
          <p:cNvSpPr/>
          <p:nvPr/>
        </p:nvSpPr>
        <p:spPr>
          <a:xfrm>
            <a:off x="10680650" y="3659684"/>
            <a:ext cx="6921401" cy="545306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prstDash val="solid"/>
          </a:ln>
        </p:spPr>
      </p:sp>
      <p:sp>
        <p:nvSpPr>
          <p:cNvPr id="72" name="Text 68"/>
          <p:cNvSpPr/>
          <p:nvPr/>
        </p:nvSpPr>
        <p:spPr>
          <a:xfrm>
            <a:off x="10880675" y="3829050"/>
            <a:ext cx="1921669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b="1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 · 전액 이동</a:t>
            </a:r>
            <a:endParaRPr lang="en-US" sz="1050" dirty="0"/>
          </a:p>
        </p:txBody>
      </p:sp>
      <p:sp>
        <p:nvSpPr>
          <p:cNvPr id="73" name="Text 69"/>
          <p:cNvSpPr/>
          <p:nvPr/>
        </p:nvSpPr>
        <p:spPr>
          <a:xfrm>
            <a:off x="12840444" y="3836343"/>
            <a:ext cx="99908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9B978E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250만</a:t>
            </a:r>
            <a:endParaRPr lang="en-US" sz="975" dirty="0"/>
          </a:p>
        </p:txBody>
      </p:sp>
      <p:sp>
        <p:nvSpPr>
          <p:cNvPr id="74" name="Text 70"/>
          <p:cNvSpPr/>
          <p:nvPr/>
        </p:nvSpPr>
        <p:spPr>
          <a:xfrm>
            <a:off x="13877627" y="3829050"/>
            <a:ext cx="139452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F7F5F1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2,050만</a:t>
            </a:r>
            <a:endParaRPr lang="en-US" sz="1050" dirty="0"/>
          </a:p>
        </p:txBody>
      </p:sp>
      <p:sp>
        <p:nvSpPr>
          <p:cNvPr id="75" name="Text 71"/>
          <p:cNvSpPr/>
          <p:nvPr/>
        </p:nvSpPr>
        <p:spPr>
          <a:xfrm>
            <a:off x="15310247" y="3821609"/>
            <a:ext cx="126265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FF52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+1,243만</a:t>
            </a:r>
            <a:endParaRPr lang="en-US" sz="1125" dirty="0"/>
          </a:p>
        </p:txBody>
      </p:sp>
      <p:sp>
        <p:nvSpPr>
          <p:cNvPr id="76" name="Text 72"/>
          <p:cNvSpPr/>
          <p:nvPr/>
        </p:nvSpPr>
        <p:spPr>
          <a:xfrm>
            <a:off x="16611005" y="3836343"/>
            <a:ext cx="86707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9B978E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72%</a:t>
            </a:r>
            <a:endParaRPr lang="en-US" sz="975" dirty="0"/>
          </a:p>
        </p:txBody>
      </p:sp>
      <p:sp>
        <p:nvSpPr>
          <p:cNvPr id="77" name="Shape 73"/>
          <p:cNvSpPr/>
          <p:nvPr/>
        </p:nvSpPr>
        <p:spPr>
          <a:xfrm>
            <a:off x="10680650" y="4300240"/>
            <a:ext cx="6921401" cy="54530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78" name="Text 74"/>
          <p:cNvSpPr/>
          <p:nvPr/>
        </p:nvSpPr>
        <p:spPr>
          <a:xfrm>
            <a:off x="10880675" y="4469606"/>
            <a:ext cx="1921669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 · 절반 이동</a:t>
            </a:r>
            <a:endParaRPr lang="en-US" sz="1050" dirty="0"/>
          </a:p>
        </p:txBody>
      </p:sp>
      <p:sp>
        <p:nvSpPr>
          <p:cNvPr id="79" name="Text 75"/>
          <p:cNvSpPr/>
          <p:nvPr/>
        </p:nvSpPr>
        <p:spPr>
          <a:xfrm>
            <a:off x="12840444" y="4476899"/>
            <a:ext cx="99908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150만</a:t>
            </a:r>
            <a:endParaRPr lang="en-US" sz="975" dirty="0"/>
          </a:p>
        </p:txBody>
      </p:sp>
      <p:sp>
        <p:nvSpPr>
          <p:cNvPr id="80" name="Text 76"/>
          <p:cNvSpPr/>
          <p:nvPr/>
        </p:nvSpPr>
        <p:spPr>
          <a:xfrm>
            <a:off x="13877627" y="4469606"/>
            <a:ext cx="139452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1,274만</a:t>
            </a:r>
            <a:endParaRPr lang="en-US" sz="1050" dirty="0"/>
          </a:p>
        </p:txBody>
      </p:sp>
      <p:sp>
        <p:nvSpPr>
          <p:cNvPr id="81" name="Text 77"/>
          <p:cNvSpPr/>
          <p:nvPr/>
        </p:nvSpPr>
        <p:spPr>
          <a:xfrm>
            <a:off x="15310247" y="4462165"/>
            <a:ext cx="126265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2F6B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+467만</a:t>
            </a:r>
            <a:endParaRPr lang="en-US" sz="1125" dirty="0"/>
          </a:p>
        </p:txBody>
      </p:sp>
      <p:sp>
        <p:nvSpPr>
          <p:cNvPr id="82" name="Text 78"/>
          <p:cNvSpPr/>
          <p:nvPr/>
        </p:nvSpPr>
        <p:spPr>
          <a:xfrm>
            <a:off x="16611005" y="4476899"/>
            <a:ext cx="86707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80%</a:t>
            </a:r>
            <a:endParaRPr lang="en-US" sz="975" dirty="0"/>
          </a:p>
        </p:txBody>
      </p:sp>
      <p:sp>
        <p:nvSpPr>
          <p:cNvPr id="83" name="Shape 79"/>
          <p:cNvSpPr/>
          <p:nvPr/>
        </p:nvSpPr>
        <p:spPr>
          <a:xfrm>
            <a:off x="10680650" y="4940796"/>
            <a:ext cx="6921401" cy="545306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84" name="Text 80"/>
          <p:cNvSpPr/>
          <p:nvPr/>
        </p:nvSpPr>
        <p:spPr>
          <a:xfrm>
            <a:off x="10880675" y="5110163"/>
            <a:ext cx="1921669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 · ROAS 하락 가정 (5.5)</a:t>
            </a:r>
            <a:endParaRPr lang="en-US" sz="1050" dirty="0"/>
          </a:p>
        </p:txBody>
      </p:sp>
      <p:sp>
        <p:nvSpPr>
          <p:cNvPr id="85" name="Text 81"/>
          <p:cNvSpPr/>
          <p:nvPr/>
        </p:nvSpPr>
        <p:spPr>
          <a:xfrm>
            <a:off x="12840444" y="5117455"/>
            <a:ext cx="99908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250만</a:t>
            </a:r>
            <a:endParaRPr lang="en-US" sz="975" dirty="0"/>
          </a:p>
        </p:txBody>
      </p:sp>
      <p:sp>
        <p:nvSpPr>
          <p:cNvPr id="86" name="Text 82"/>
          <p:cNvSpPr/>
          <p:nvPr/>
        </p:nvSpPr>
        <p:spPr>
          <a:xfrm>
            <a:off x="13877627" y="5110163"/>
            <a:ext cx="139452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1,375만</a:t>
            </a:r>
            <a:endParaRPr lang="en-US" sz="1050" dirty="0"/>
          </a:p>
        </p:txBody>
      </p:sp>
      <p:sp>
        <p:nvSpPr>
          <p:cNvPr id="87" name="Text 83"/>
          <p:cNvSpPr/>
          <p:nvPr/>
        </p:nvSpPr>
        <p:spPr>
          <a:xfrm>
            <a:off x="15310247" y="5102721"/>
            <a:ext cx="1262658" cy="2595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125" b="1" dirty="0">
                <a:solidFill>
                  <a:srgbClr val="2F6B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+568만</a:t>
            </a:r>
            <a:endParaRPr lang="en-US" sz="1125" dirty="0"/>
          </a:p>
        </p:txBody>
      </p:sp>
      <p:sp>
        <p:nvSpPr>
          <p:cNvPr id="88" name="Text 84"/>
          <p:cNvSpPr/>
          <p:nvPr/>
        </p:nvSpPr>
        <p:spPr>
          <a:xfrm>
            <a:off x="16611005" y="5117455"/>
            <a:ext cx="86707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65%</a:t>
            </a:r>
            <a:endParaRPr lang="en-US" sz="975" dirty="0"/>
          </a:p>
        </p:txBody>
      </p:sp>
      <p:sp>
        <p:nvSpPr>
          <p:cNvPr id="89" name="Text 85"/>
          <p:cNvSpPr/>
          <p:nvPr/>
        </p:nvSpPr>
        <p:spPr>
          <a:xfrm>
            <a:off x="10680650" y="5676602"/>
            <a:ext cx="7129043" cy="2513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050" b="1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권고: </a:t>
            </a:r>
            <a:pPr algn="l" indent="0" marL="0">
              <a:lnSpc>
                <a:spcPct val="160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시나리오 A (전액 이동). 확신도 72%, 주 +1,243만 기대. 실패 시 매주 모니터링으로 롤백 가능.</a:t>
            </a:r>
            <a:endParaRPr lang="en-US" sz="1050" dirty="0"/>
          </a:p>
        </p:txBody>
      </p:sp>
      <p:sp>
        <p:nvSpPr>
          <p:cNvPr id="90" name="Shape 86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91" name="Text 87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92" name="Text 88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08 / 12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FAF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91418" cy="304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0568" y="476696"/>
            <a:ext cx="1550194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b="1" spc="54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6012" y="533400"/>
            <a:ext cx="9525" cy="152400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7" name="Text 3"/>
          <p:cNvSpPr/>
          <p:nvPr/>
        </p:nvSpPr>
        <p:spPr>
          <a:xfrm>
            <a:off x="3036987" y="506313"/>
            <a:ext cx="1612553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spc="21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Weekly Marketing Report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5997833" y="457200"/>
            <a:ext cx="1680567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162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SLIDE 8 · 신규 CVR 경보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685800" y="1219200"/>
            <a:ext cx="17423892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176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NEW-VISITOR CVR ALERT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685800" y="1525339"/>
            <a:ext cx="17423892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 0.90 → 0.55. </a:t>
            </a:r>
            <a:pPr algn="l" indent="0" marL="0">
              <a:lnSpc>
                <a:spcPct val="115000"/>
              </a:lnSpc>
              <a:buNone/>
            </a:pPr>
            <a:r>
              <a:rPr lang="en-US" sz="3450" spc="-69" kern="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4주 단조 감소.</a:t>
            </a:r>
            <a:endParaRPr lang="en-US" sz="3450" dirty="0"/>
          </a:p>
        </p:txBody>
      </p:sp>
      <p:sp>
        <p:nvSpPr>
          <p:cNvPr id="11" name="Text 7"/>
          <p:cNvSpPr/>
          <p:nvPr/>
        </p:nvSpPr>
        <p:spPr>
          <a:xfrm>
            <a:off x="685800" y="2181523"/>
            <a:ext cx="11772900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350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방치 시 W8에 신규 CVR 0.15% 예상 → 동일 광고비로 매출 −1,200만원 하락.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85800" y="2713881"/>
            <a:ext cx="8305800" cy="3660279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95325" y="3137743"/>
            <a:ext cx="8286750" cy="9525"/>
          </a:xfrm>
          <a:prstGeom prst="rect">
            <a:avLst/>
          </a:prstGeom>
          <a:solidFill>
            <a:srgbClr val="CFC9BD"/>
          </a:solidFill>
          <a:ln/>
        </p:spPr>
      </p:sp>
      <p:sp>
        <p:nvSpPr>
          <p:cNvPr id="14" name="Text 10"/>
          <p:cNvSpPr/>
          <p:nvPr/>
        </p:nvSpPr>
        <p:spPr>
          <a:xfrm>
            <a:off x="885825" y="2856756"/>
            <a:ext cx="1550045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WK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2359670" y="2856756"/>
            <a:ext cx="1416248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</a:t>
            </a:r>
            <a:endParaRPr lang="en-US" sz="750" dirty="0"/>
          </a:p>
        </p:txBody>
      </p:sp>
      <p:sp>
        <p:nvSpPr>
          <p:cNvPr id="16" name="Text 12"/>
          <p:cNvSpPr/>
          <p:nvPr/>
        </p:nvSpPr>
        <p:spPr>
          <a:xfrm>
            <a:off x="3699718" y="2856756"/>
            <a:ext cx="1416100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Δ</a:t>
            </a:r>
            <a:endParaRPr lang="en-US" sz="750" dirty="0"/>
          </a:p>
        </p:txBody>
      </p:sp>
      <p:sp>
        <p:nvSpPr>
          <p:cNvPr id="17" name="Text 13"/>
          <p:cNvSpPr/>
          <p:nvPr/>
        </p:nvSpPr>
        <p:spPr>
          <a:xfrm>
            <a:off x="5039618" y="2856756"/>
            <a:ext cx="1416100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재방문</a:t>
            </a:r>
            <a:endParaRPr lang="en-US" sz="750" dirty="0"/>
          </a:p>
        </p:txBody>
      </p:sp>
      <p:sp>
        <p:nvSpPr>
          <p:cNvPr id="18" name="Text 14"/>
          <p:cNvSpPr/>
          <p:nvPr/>
        </p:nvSpPr>
        <p:spPr>
          <a:xfrm>
            <a:off x="6379518" y="2856756"/>
            <a:ext cx="1416248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Δ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7719566" y="2856756"/>
            <a:ext cx="1148060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750" spc="105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재방문 %</a:t>
            </a:r>
            <a:endParaRPr lang="en-US" sz="750" dirty="0"/>
          </a:p>
        </p:txBody>
      </p:sp>
      <p:sp>
        <p:nvSpPr>
          <p:cNvPr id="20" name="Shape 16"/>
          <p:cNvSpPr/>
          <p:nvPr/>
        </p:nvSpPr>
        <p:spPr>
          <a:xfrm>
            <a:off x="695325" y="3658642"/>
            <a:ext cx="82867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1" name="Text 17"/>
          <p:cNvSpPr/>
          <p:nvPr/>
        </p:nvSpPr>
        <p:spPr>
          <a:xfrm>
            <a:off x="885825" y="3299668"/>
            <a:ext cx="1550045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W1 (기준)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2359670" y="3299668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0.90 %</a:t>
            </a:r>
            <a:endParaRPr lang="en-US" sz="1050" dirty="0"/>
          </a:p>
        </p:txBody>
      </p:sp>
      <p:sp>
        <p:nvSpPr>
          <p:cNvPr id="23" name="Text 19"/>
          <p:cNvSpPr/>
          <p:nvPr/>
        </p:nvSpPr>
        <p:spPr>
          <a:xfrm>
            <a:off x="3699718" y="3299668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—</a:t>
            </a:r>
            <a:endParaRPr lang="en-US" sz="900" dirty="0"/>
          </a:p>
        </p:txBody>
      </p:sp>
      <p:sp>
        <p:nvSpPr>
          <p:cNvPr id="24" name="Text 20"/>
          <p:cNvSpPr/>
          <p:nvPr/>
        </p:nvSpPr>
        <p:spPr>
          <a:xfrm>
            <a:off x="5039618" y="3299668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4.20 %</a:t>
            </a:r>
            <a:endParaRPr lang="en-US" sz="1050" dirty="0"/>
          </a:p>
        </p:txBody>
      </p:sp>
      <p:sp>
        <p:nvSpPr>
          <p:cNvPr id="25" name="Text 21"/>
          <p:cNvSpPr/>
          <p:nvPr/>
        </p:nvSpPr>
        <p:spPr>
          <a:xfrm>
            <a:off x="6379518" y="3299668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—</a:t>
            </a:r>
            <a:endParaRPr lang="en-US" sz="900" dirty="0"/>
          </a:p>
        </p:txBody>
      </p:sp>
      <p:sp>
        <p:nvSpPr>
          <p:cNvPr id="26" name="Text 22"/>
          <p:cNvSpPr/>
          <p:nvPr/>
        </p:nvSpPr>
        <p:spPr>
          <a:xfrm>
            <a:off x="7719566" y="3299668"/>
            <a:ext cx="114806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22 %</a:t>
            </a:r>
            <a:endParaRPr lang="en-US" sz="1050" dirty="0"/>
          </a:p>
        </p:txBody>
      </p:sp>
      <p:sp>
        <p:nvSpPr>
          <p:cNvPr id="27" name="Shape 23"/>
          <p:cNvSpPr/>
          <p:nvPr/>
        </p:nvSpPr>
        <p:spPr>
          <a:xfrm>
            <a:off x="695325" y="4179540"/>
            <a:ext cx="82867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28" name="Text 24"/>
          <p:cNvSpPr/>
          <p:nvPr/>
        </p:nvSpPr>
        <p:spPr>
          <a:xfrm>
            <a:off x="885825" y="3820567"/>
            <a:ext cx="1550045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W2</a:t>
            </a:r>
            <a:endParaRPr lang="en-US" sz="1050" dirty="0"/>
          </a:p>
        </p:txBody>
      </p:sp>
      <p:sp>
        <p:nvSpPr>
          <p:cNvPr id="29" name="Text 25"/>
          <p:cNvSpPr/>
          <p:nvPr/>
        </p:nvSpPr>
        <p:spPr>
          <a:xfrm>
            <a:off x="2359670" y="3820567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0.85 %</a:t>
            </a:r>
            <a:endParaRPr lang="en-US" sz="1050" dirty="0"/>
          </a:p>
        </p:txBody>
      </p:sp>
      <p:sp>
        <p:nvSpPr>
          <p:cNvPr id="30" name="Text 26"/>
          <p:cNvSpPr/>
          <p:nvPr/>
        </p:nvSpPr>
        <p:spPr>
          <a:xfrm>
            <a:off x="3699718" y="3820567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−5.6%</a:t>
            </a:r>
            <a:endParaRPr lang="en-US" sz="900" dirty="0"/>
          </a:p>
        </p:txBody>
      </p:sp>
      <p:sp>
        <p:nvSpPr>
          <p:cNvPr id="31" name="Text 27"/>
          <p:cNvSpPr/>
          <p:nvPr/>
        </p:nvSpPr>
        <p:spPr>
          <a:xfrm>
            <a:off x="5039618" y="3820567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4.50 %</a:t>
            </a:r>
            <a:endParaRPr lang="en-US" sz="1050" dirty="0"/>
          </a:p>
        </p:txBody>
      </p:sp>
      <p:sp>
        <p:nvSpPr>
          <p:cNvPr id="32" name="Text 28"/>
          <p:cNvSpPr/>
          <p:nvPr/>
        </p:nvSpPr>
        <p:spPr>
          <a:xfrm>
            <a:off x="6379518" y="3820567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+7.1%</a:t>
            </a:r>
            <a:endParaRPr lang="en-US" sz="900" dirty="0"/>
          </a:p>
        </p:txBody>
      </p:sp>
      <p:sp>
        <p:nvSpPr>
          <p:cNvPr id="33" name="Text 29"/>
          <p:cNvSpPr/>
          <p:nvPr/>
        </p:nvSpPr>
        <p:spPr>
          <a:xfrm>
            <a:off x="7719566" y="3820567"/>
            <a:ext cx="114806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27 %</a:t>
            </a:r>
            <a:endParaRPr lang="en-US" sz="1050" dirty="0"/>
          </a:p>
        </p:txBody>
      </p:sp>
      <p:sp>
        <p:nvSpPr>
          <p:cNvPr id="34" name="Shape 30"/>
          <p:cNvSpPr/>
          <p:nvPr/>
        </p:nvSpPr>
        <p:spPr>
          <a:xfrm>
            <a:off x="695325" y="4700439"/>
            <a:ext cx="828675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35" name="Text 31"/>
          <p:cNvSpPr/>
          <p:nvPr/>
        </p:nvSpPr>
        <p:spPr>
          <a:xfrm>
            <a:off x="885825" y="4341465"/>
            <a:ext cx="1550045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W3</a:t>
            </a:r>
            <a:endParaRPr lang="en-US" sz="1050" dirty="0"/>
          </a:p>
        </p:txBody>
      </p:sp>
      <p:sp>
        <p:nvSpPr>
          <p:cNvPr id="36" name="Text 32"/>
          <p:cNvSpPr/>
          <p:nvPr/>
        </p:nvSpPr>
        <p:spPr>
          <a:xfrm>
            <a:off x="2359670" y="4341465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0.70 %</a:t>
            </a:r>
            <a:endParaRPr lang="en-US" sz="1050" dirty="0"/>
          </a:p>
        </p:txBody>
      </p:sp>
      <p:sp>
        <p:nvSpPr>
          <p:cNvPr id="37" name="Text 33"/>
          <p:cNvSpPr/>
          <p:nvPr/>
        </p:nvSpPr>
        <p:spPr>
          <a:xfrm>
            <a:off x="3699718" y="4341465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−17.6%</a:t>
            </a:r>
            <a:endParaRPr lang="en-US" sz="900" dirty="0"/>
          </a:p>
        </p:txBody>
      </p:sp>
      <p:sp>
        <p:nvSpPr>
          <p:cNvPr id="38" name="Text 34"/>
          <p:cNvSpPr/>
          <p:nvPr/>
        </p:nvSpPr>
        <p:spPr>
          <a:xfrm>
            <a:off x="5039618" y="4341465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4.80 %</a:t>
            </a:r>
            <a:endParaRPr lang="en-US" sz="1050" dirty="0"/>
          </a:p>
        </p:txBody>
      </p:sp>
      <p:sp>
        <p:nvSpPr>
          <p:cNvPr id="39" name="Text 35"/>
          <p:cNvSpPr/>
          <p:nvPr/>
        </p:nvSpPr>
        <p:spPr>
          <a:xfrm>
            <a:off x="6379518" y="4341465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+14.3%</a:t>
            </a:r>
            <a:endParaRPr lang="en-US" sz="900" dirty="0"/>
          </a:p>
        </p:txBody>
      </p:sp>
      <p:sp>
        <p:nvSpPr>
          <p:cNvPr id="40" name="Text 36"/>
          <p:cNvSpPr/>
          <p:nvPr/>
        </p:nvSpPr>
        <p:spPr>
          <a:xfrm>
            <a:off x="7719566" y="4341465"/>
            <a:ext cx="114806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32 %</a:t>
            </a:r>
            <a:endParaRPr lang="en-US" sz="1050" dirty="0"/>
          </a:p>
        </p:txBody>
      </p:sp>
      <p:sp>
        <p:nvSpPr>
          <p:cNvPr id="41" name="Shape 37"/>
          <p:cNvSpPr/>
          <p:nvPr/>
        </p:nvSpPr>
        <p:spPr>
          <a:xfrm>
            <a:off x="695325" y="4709964"/>
            <a:ext cx="8286750" cy="511373"/>
          </a:xfrm>
          <a:prstGeom prst="rect">
            <a:avLst/>
          </a:prstGeom>
          <a:solidFill>
            <a:srgbClr val="FEF5F4"/>
          </a:solidFill>
          <a:ln/>
        </p:spPr>
      </p:sp>
      <p:sp>
        <p:nvSpPr>
          <p:cNvPr id="42" name="Text 38"/>
          <p:cNvSpPr/>
          <p:nvPr/>
        </p:nvSpPr>
        <p:spPr>
          <a:xfrm>
            <a:off x="885825" y="4862364"/>
            <a:ext cx="1550045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W4</a:t>
            </a:r>
            <a:endParaRPr lang="en-US" sz="1050" dirty="0"/>
          </a:p>
        </p:txBody>
      </p:sp>
      <p:sp>
        <p:nvSpPr>
          <p:cNvPr id="43" name="Text 39"/>
          <p:cNvSpPr/>
          <p:nvPr/>
        </p:nvSpPr>
        <p:spPr>
          <a:xfrm>
            <a:off x="2359670" y="4862364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b="1" dirty="0">
                <a:solidFill>
                  <a:srgbClr val="FB1A2C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0.55 %</a:t>
            </a:r>
            <a:endParaRPr lang="en-US" sz="1050" dirty="0"/>
          </a:p>
        </p:txBody>
      </p:sp>
      <p:sp>
        <p:nvSpPr>
          <p:cNvPr id="44" name="Text 40"/>
          <p:cNvSpPr/>
          <p:nvPr/>
        </p:nvSpPr>
        <p:spPr>
          <a:xfrm>
            <a:off x="3699718" y="4862364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FB1A2C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누적 −38.9%</a:t>
            </a:r>
            <a:endParaRPr lang="en-US" sz="900" dirty="0"/>
          </a:p>
        </p:txBody>
      </p:sp>
      <p:sp>
        <p:nvSpPr>
          <p:cNvPr id="45" name="Text 41"/>
          <p:cNvSpPr/>
          <p:nvPr/>
        </p:nvSpPr>
        <p:spPr>
          <a:xfrm>
            <a:off x="5039618" y="4862364"/>
            <a:ext cx="141610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5.10 %</a:t>
            </a:r>
            <a:endParaRPr lang="en-US" sz="1050" dirty="0"/>
          </a:p>
        </p:txBody>
      </p:sp>
      <p:sp>
        <p:nvSpPr>
          <p:cNvPr id="46" name="Text 42"/>
          <p:cNvSpPr/>
          <p:nvPr/>
        </p:nvSpPr>
        <p:spPr>
          <a:xfrm>
            <a:off x="6379518" y="4862364"/>
            <a:ext cx="1416248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dirty="0">
                <a:solidFill>
                  <a:srgbClr val="2F6B3A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+21.4%</a:t>
            </a:r>
            <a:endParaRPr lang="en-US" sz="900" dirty="0"/>
          </a:p>
        </p:txBody>
      </p:sp>
      <p:sp>
        <p:nvSpPr>
          <p:cNvPr id="47" name="Text 43"/>
          <p:cNvSpPr/>
          <p:nvPr/>
        </p:nvSpPr>
        <p:spPr>
          <a:xfrm>
            <a:off x="7719566" y="4862364"/>
            <a:ext cx="1148060" cy="2446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3B3B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42 %</a:t>
            </a:r>
            <a:endParaRPr lang="en-US" sz="1050" dirty="0"/>
          </a:p>
        </p:txBody>
      </p:sp>
      <p:sp>
        <p:nvSpPr>
          <p:cNvPr id="48" name="Text 44"/>
          <p:cNvSpPr/>
          <p:nvPr/>
        </p:nvSpPr>
        <p:spPr>
          <a:xfrm>
            <a:off x="9296400" y="2713881"/>
            <a:ext cx="8554974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하락 원인 가설 3가지</a:t>
            </a:r>
            <a:endParaRPr lang="en-US" sz="825" dirty="0"/>
          </a:p>
        </p:txBody>
      </p:sp>
      <p:sp>
        <p:nvSpPr>
          <p:cNvPr id="49" name="Shape 45"/>
          <p:cNvSpPr/>
          <p:nvPr/>
        </p:nvSpPr>
        <p:spPr>
          <a:xfrm>
            <a:off x="9296400" y="3009602"/>
            <a:ext cx="8305800" cy="1058019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50" name="Text 46"/>
          <p:cNvSpPr/>
          <p:nvPr/>
        </p:nvSpPr>
        <p:spPr>
          <a:xfrm>
            <a:off x="9496425" y="3171527"/>
            <a:ext cx="1368028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 . </a:t>
            </a:r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광고 소재 번아웃</a:t>
            </a:r>
            <a:endParaRPr lang="en-US" sz="1200" dirty="0"/>
          </a:p>
        </p:txBody>
      </p:sp>
      <p:sp>
        <p:nvSpPr>
          <p:cNvPr id="51" name="Shape 47"/>
          <p:cNvSpPr/>
          <p:nvPr/>
        </p:nvSpPr>
        <p:spPr>
          <a:xfrm>
            <a:off x="16435834" y="3265736"/>
            <a:ext cx="685800" cy="47625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52" name="Shape 48"/>
          <p:cNvSpPr/>
          <p:nvPr/>
        </p:nvSpPr>
        <p:spPr>
          <a:xfrm>
            <a:off x="16435834" y="3265736"/>
            <a:ext cx="445740" cy="476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53" name="Text 49"/>
          <p:cNvSpPr/>
          <p:nvPr/>
        </p:nvSpPr>
        <p:spPr>
          <a:xfrm>
            <a:off x="17197834" y="3193703"/>
            <a:ext cx="28054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65 %</a:t>
            </a:r>
            <a:endParaRPr lang="en-US" sz="975" dirty="0"/>
          </a:p>
        </p:txBody>
      </p:sp>
      <p:sp>
        <p:nvSpPr>
          <p:cNvPr id="54" name="Text 50"/>
          <p:cNvSpPr/>
          <p:nvPr/>
        </p:nvSpPr>
        <p:spPr>
          <a:xfrm>
            <a:off x="9496425" y="3483918"/>
            <a:ext cx="814292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메커니즘 ·</a:t>
            </a:r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4주 동일 소재 → CTR 하락 → 저의향 클릭</a:t>
            </a:r>
            <a:endParaRPr lang="en-US" sz="975" dirty="0"/>
          </a:p>
        </p:txBody>
      </p:sp>
      <p:sp>
        <p:nvSpPr>
          <p:cNvPr id="55" name="Text 51"/>
          <p:cNvSpPr/>
          <p:nvPr/>
        </p:nvSpPr>
        <p:spPr>
          <a:xfrm>
            <a:off x="9496425" y="3713857"/>
            <a:ext cx="814292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검증 ·</a:t>
            </a:r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소재별 주차 CTR 비교</a:t>
            </a:r>
            <a:endParaRPr lang="en-US" sz="975" dirty="0"/>
          </a:p>
        </p:txBody>
      </p:sp>
      <p:sp>
        <p:nvSpPr>
          <p:cNvPr id="56" name="Shape 52"/>
          <p:cNvSpPr/>
          <p:nvPr/>
        </p:nvSpPr>
        <p:spPr>
          <a:xfrm>
            <a:off x="9296400" y="4162871"/>
            <a:ext cx="8305800" cy="1058019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57" name="Text 53"/>
          <p:cNvSpPr/>
          <p:nvPr/>
        </p:nvSpPr>
        <p:spPr>
          <a:xfrm>
            <a:off x="9496425" y="4324796"/>
            <a:ext cx="1507629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 . </a:t>
            </a:r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타겟 세그먼트 희석</a:t>
            </a:r>
            <a:endParaRPr lang="en-US" sz="1200" dirty="0"/>
          </a:p>
        </p:txBody>
      </p:sp>
      <p:sp>
        <p:nvSpPr>
          <p:cNvPr id="58" name="Shape 54"/>
          <p:cNvSpPr/>
          <p:nvPr/>
        </p:nvSpPr>
        <p:spPr>
          <a:xfrm>
            <a:off x="16435834" y="4419005"/>
            <a:ext cx="685800" cy="47625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59" name="Shape 55"/>
          <p:cNvSpPr/>
          <p:nvPr/>
        </p:nvSpPr>
        <p:spPr>
          <a:xfrm>
            <a:off x="16435834" y="4419005"/>
            <a:ext cx="377130" cy="476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60" name="Text 56"/>
          <p:cNvSpPr/>
          <p:nvPr/>
        </p:nvSpPr>
        <p:spPr>
          <a:xfrm>
            <a:off x="17197834" y="4346972"/>
            <a:ext cx="28054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55 %</a:t>
            </a:r>
            <a:endParaRPr lang="en-US" sz="975" dirty="0"/>
          </a:p>
        </p:txBody>
      </p:sp>
      <p:sp>
        <p:nvSpPr>
          <p:cNvPr id="61" name="Text 57"/>
          <p:cNvSpPr/>
          <p:nvPr/>
        </p:nvSpPr>
        <p:spPr>
          <a:xfrm>
            <a:off x="9496425" y="4637187"/>
            <a:ext cx="814292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메커니즘 ·</a:t>
            </a:r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예산 증가(850→950만) → 비적합 트래픽 유입</a:t>
            </a:r>
            <a:endParaRPr lang="en-US" sz="975" dirty="0"/>
          </a:p>
        </p:txBody>
      </p:sp>
      <p:sp>
        <p:nvSpPr>
          <p:cNvPr id="62" name="Text 58"/>
          <p:cNvSpPr/>
          <p:nvPr/>
        </p:nvSpPr>
        <p:spPr>
          <a:xfrm>
            <a:off x="9496425" y="4867126"/>
            <a:ext cx="814292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검증 ·</a:t>
            </a:r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방문자 세그먼트 프로파일 주차 비교</a:t>
            </a:r>
            <a:endParaRPr lang="en-US" sz="975" dirty="0"/>
          </a:p>
        </p:txBody>
      </p:sp>
      <p:sp>
        <p:nvSpPr>
          <p:cNvPr id="63" name="Shape 59"/>
          <p:cNvSpPr/>
          <p:nvPr/>
        </p:nvSpPr>
        <p:spPr>
          <a:xfrm>
            <a:off x="9296400" y="5316141"/>
            <a:ext cx="8305800" cy="1058019"/>
          </a:xfrm>
          <a:prstGeom prst="rect">
            <a:avLst/>
          </a:prstGeom>
          <a:solidFill>
            <a:srgbClr val="FFFFFF"/>
          </a:solidFill>
          <a:ln w="9525">
            <a:solidFill>
              <a:srgbClr val="E4E0D7"/>
            </a:solidFill>
            <a:prstDash val="solid"/>
          </a:ln>
        </p:spPr>
      </p:sp>
      <p:sp>
        <p:nvSpPr>
          <p:cNvPr id="64" name="Text 60"/>
          <p:cNvSpPr/>
          <p:nvPr/>
        </p:nvSpPr>
        <p:spPr>
          <a:xfrm>
            <a:off x="9496425" y="5478066"/>
            <a:ext cx="1510010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F5663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 . </a:t>
            </a:r>
            <a:pPr algn="l" indent="0" marL="0">
              <a:lnSpc>
                <a:spcPct val="155000"/>
              </a:lnSpc>
              <a:buNone/>
            </a:pPr>
            <a:r>
              <a:rPr lang="en-US" sz="1200" b="1" dirty="0">
                <a:solidFill>
                  <a:srgbClr val="14141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랜딩 미최적화</a:t>
            </a:r>
            <a:endParaRPr lang="en-US" sz="1200" dirty="0"/>
          </a:p>
        </p:txBody>
      </p:sp>
      <p:sp>
        <p:nvSpPr>
          <p:cNvPr id="65" name="Shape 61"/>
          <p:cNvSpPr/>
          <p:nvPr/>
        </p:nvSpPr>
        <p:spPr>
          <a:xfrm>
            <a:off x="16435834" y="5572274"/>
            <a:ext cx="685800" cy="47625"/>
          </a:xfrm>
          <a:prstGeom prst="rect">
            <a:avLst/>
          </a:prstGeom>
          <a:solidFill>
            <a:srgbClr val="F3F0EA"/>
          </a:solidFill>
          <a:ln/>
        </p:spPr>
      </p:sp>
      <p:sp>
        <p:nvSpPr>
          <p:cNvPr id="66" name="Shape 62"/>
          <p:cNvSpPr/>
          <p:nvPr/>
        </p:nvSpPr>
        <p:spPr>
          <a:xfrm>
            <a:off x="16435834" y="5572274"/>
            <a:ext cx="342900" cy="47625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67" name="Text 63"/>
          <p:cNvSpPr/>
          <p:nvPr/>
        </p:nvSpPr>
        <p:spPr>
          <a:xfrm>
            <a:off x="17197834" y="5500241"/>
            <a:ext cx="280541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b="1" dirty="0">
                <a:solidFill>
                  <a:srgbClr val="14141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50 %</a:t>
            </a:r>
            <a:endParaRPr lang="en-US" sz="975" dirty="0"/>
          </a:p>
        </p:txBody>
      </p:sp>
      <p:sp>
        <p:nvSpPr>
          <p:cNvPr id="68" name="Text 64"/>
          <p:cNvSpPr/>
          <p:nvPr/>
        </p:nvSpPr>
        <p:spPr>
          <a:xfrm>
            <a:off x="9496425" y="5790456"/>
            <a:ext cx="814292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메커니즘 ·</a:t>
            </a:r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전용 CTA · 사회적증거 부재</a:t>
            </a:r>
            <a:endParaRPr lang="en-US" sz="975" dirty="0"/>
          </a:p>
        </p:txBody>
      </p:sp>
      <p:sp>
        <p:nvSpPr>
          <p:cNvPr id="69" name="Text 65"/>
          <p:cNvSpPr/>
          <p:nvPr/>
        </p:nvSpPr>
        <p:spPr>
          <a:xfrm>
            <a:off x="9496425" y="6020395"/>
            <a:ext cx="8142923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검증 ·</a:t>
            </a:r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3B3B3B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신규/재방문 히트맵 · 세션 녹화</a:t>
            </a:r>
            <a:endParaRPr lang="en-US" sz="975" dirty="0"/>
          </a:p>
        </p:txBody>
      </p:sp>
      <p:sp>
        <p:nvSpPr>
          <p:cNvPr id="70" name="Shape 66"/>
          <p:cNvSpPr/>
          <p:nvPr/>
        </p:nvSpPr>
        <p:spPr>
          <a:xfrm>
            <a:off x="685800" y="6640860"/>
            <a:ext cx="16916400" cy="1089571"/>
          </a:xfrm>
          <a:prstGeom prst="rect">
            <a:avLst/>
          </a:prstGeom>
          <a:solidFill>
            <a:srgbClr val="141414"/>
          </a:solidFill>
          <a:ln/>
        </p:spPr>
      </p:sp>
      <p:sp>
        <p:nvSpPr>
          <p:cNvPr id="71" name="Text 67"/>
          <p:cNvSpPr/>
          <p:nvPr/>
        </p:nvSpPr>
        <p:spPr>
          <a:xfrm>
            <a:off x="914400" y="6959947"/>
            <a:ext cx="4117909" cy="2004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825" spc="149" kern="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⚠ 방치 시 예측 (W8)</a:t>
            </a:r>
            <a:endParaRPr lang="en-US" sz="825" dirty="0"/>
          </a:p>
        </p:txBody>
      </p:sp>
      <p:sp>
        <p:nvSpPr>
          <p:cNvPr id="72" name="Text 68"/>
          <p:cNvSpPr/>
          <p:nvPr/>
        </p:nvSpPr>
        <p:spPr>
          <a:xfrm>
            <a:off x="914400" y="7160419"/>
            <a:ext cx="4117909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신규 CVR </a:t>
            </a:r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0.15% </a:t>
            </a:r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F7F5F1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· 재방문 비중 60% 가정 · 전체 CVR 1.2%</a:t>
            </a:r>
            <a:endParaRPr lang="en-US" sz="1275" dirty="0"/>
          </a:p>
        </p:txBody>
      </p:sp>
      <p:sp>
        <p:nvSpPr>
          <p:cNvPr id="73" name="Text 69"/>
          <p:cNvSpPr/>
          <p:nvPr/>
        </p:nvSpPr>
        <p:spPr>
          <a:xfrm>
            <a:off x="15085814" y="6831360"/>
            <a:ext cx="1543943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3600" b="1" spc="-72" kern="0" dirty="0">
                <a:solidFill>
                  <a:srgbClr val="FB1A2C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−1,200</a:t>
            </a:r>
            <a:endParaRPr lang="en-US" sz="3600" dirty="0"/>
          </a:p>
        </p:txBody>
      </p:sp>
      <p:sp>
        <p:nvSpPr>
          <p:cNvPr id="74" name="Text 70"/>
          <p:cNvSpPr/>
          <p:nvPr/>
        </p:nvSpPr>
        <p:spPr>
          <a:xfrm>
            <a:off x="16629757" y="7174260"/>
            <a:ext cx="820043" cy="2742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00" dirty="0">
                <a:solidFill>
                  <a:srgbClr val="9B978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만원 / week</a:t>
            </a:r>
            <a:endParaRPr lang="en-US" sz="1200" dirty="0"/>
          </a:p>
        </p:txBody>
      </p:sp>
      <p:sp>
        <p:nvSpPr>
          <p:cNvPr id="75" name="Shape 71"/>
          <p:cNvSpPr/>
          <p:nvPr/>
        </p:nvSpPr>
        <p:spPr>
          <a:xfrm>
            <a:off x="685800" y="9571286"/>
            <a:ext cx="16916400" cy="9525"/>
          </a:xfrm>
          <a:prstGeom prst="rect">
            <a:avLst/>
          </a:prstGeom>
          <a:solidFill>
            <a:srgbClr val="E4E0D7"/>
          </a:solidFill>
          <a:ln/>
        </p:spPr>
      </p:sp>
      <p:sp>
        <p:nvSpPr>
          <p:cNvPr id="76" name="Text 72"/>
          <p:cNvSpPr/>
          <p:nvPr/>
        </p:nvSpPr>
        <p:spPr>
          <a:xfrm>
            <a:off x="685800" y="9714161"/>
            <a:ext cx="3000097" cy="2299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spc="20" kern="0" dirty="0">
                <a:solidFill>
                  <a:srgbClr val="6E6B65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NER COMPANY · Marketing Analytics · 2025.03.31</a:t>
            </a:r>
            <a:endParaRPr lang="en-US" sz="975" dirty="0"/>
          </a:p>
        </p:txBody>
      </p:sp>
      <p:sp>
        <p:nvSpPr>
          <p:cNvPr id="77" name="Text 73"/>
          <p:cNvSpPr/>
          <p:nvPr/>
        </p:nvSpPr>
        <p:spPr>
          <a:xfrm>
            <a:off x="17068651" y="9721453"/>
            <a:ext cx="609749" cy="215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00" spc="20" kern="0" dirty="0">
                <a:solidFill>
                  <a:srgbClr val="6E6B6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09 / 12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2026-04-21T05:42:49Z</dcterms:created>
  <dcterms:modified xsi:type="dcterms:W3CDTF">2026-04-21T05:42:49Z</dcterms:modified>
</cp:coreProperties>
</file>