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060000" cy="6858000"/>
          </a:xfrm>
          <a:prstGeom prst="rect">
            <a:avLst/>
          </a:prstGeom>
          <a:solidFill>
            <a:srgbClr val="12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988000" y="0"/>
            <a:ext cx="125999" cy="6858000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00000" y="1368000"/>
            <a:ext cx="8280000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</a:rPr>
              <a:t>MARKETING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00000" y="2484000"/>
            <a:ext cx="8280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CCDDFF"/>
                </a:solidFill>
              </a:rPr>
              <a:t>Weekly Report</a:t>
            </a:r>
          </a:p>
        </p:txBody>
      </p:sp>
      <p:sp>
        <p:nvSpPr>
          <p:cNvPr id="7" name="Rectangle 6"/>
          <p:cNvSpPr/>
          <p:nvPr/>
        </p:nvSpPr>
        <p:spPr>
          <a:xfrm>
            <a:off x="3600000" y="3456000"/>
            <a:ext cx="7920000" cy="21600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00000" y="3671999"/>
            <a:ext cx="792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1">
                <a:solidFill>
                  <a:srgbClr val="88AACC"/>
                </a:solidFill>
              </a:rPr>
              <a:t>보고 기간</a:t>
            </a:r>
          </a:p>
          <a:p>
            <a:pPr algn="l">
              <a:spcAft>
                <a:spcPts val="100"/>
              </a:spcAft>
            </a:pPr>
            <a:r>
              <a:rPr sz="1300" b="0">
                <a:solidFill>
                  <a:srgbClr val="FFFFFF"/>
                </a:solidFill>
              </a:rPr>
              <a:t>2025년 3월 1주차 ~ 4주차 (3/3 ~ 3/24)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00000" y="4320000"/>
            <a:ext cx="792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1">
                <a:solidFill>
                  <a:srgbClr val="88AACC"/>
                </a:solidFill>
              </a:rPr>
              <a:t>보고 대상 채널</a:t>
            </a:r>
          </a:p>
          <a:p>
            <a:pPr algn="l">
              <a:spcAft>
                <a:spcPts val="100"/>
              </a:spcAft>
            </a:pPr>
            <a:r>
              <a:rPr sz="1300" b="0">
                <a:solidFill>
                  <a:srgbClr val="FFFFFF"/>
                </a:solidFill>
              </a:rPr>
              <a:t>검색광고 · SNS · 이메일 · 디스플레이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00000" y="4968000"/>
            <a:ext cx="792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1">
                <a:solidFill>
                  <a:srgbClr val="88AACC"/>
                </a:solidFill>
              </a:rPr>
              <a:t>측정 기준</a:t>
            </a:r>
          </a:p>
          <a:p>
            <a:pPr algn="l">
              <a:spcAft>
                <a:spcPts val="100"/>
              </a:spcAft>
            </a:pPr>
            <a:r>
              <a:rPr sz="1300" b="0">
                <a:solidFill>
                  <a:srgbClr val="FFFFFF"/>
                </a:solidFill>
              </a:rPr>
              <a:t>클릭 기여(7일) / SNS 뷰스루(1일) / SNS 간접기여(2주 검색전환 추적)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0000" y="5616000"/>
            <a:ext cx="792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1">
                <a:solidFill>
                  <a:srgbClr val="88AACC"/>
                </a:solidFill>
              </a:rPr>
              <a:t>데이터 출처</a:t>
            </a:r>
          </a:p>
          <a:p>
            <a:pPr algn="l">
              <a:spcAft>
                <a:spcPts val="100"/>
              </a:spcAft>
            </a:pPr>
            <a:r>
              <a:rPr sz="1300" b="0">
                <a:solidFill>
                  <a:srgbClr val="FFFFFF"/>
                </a:solidFill>
              </a:rPr>
              <a:t>Google Sheets — 마케팅 분석 보고서 (4개 탭)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00000" y="6263999"/>
            <a:ext cx="792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88AA"/>
                </a:solidFill>
              </a:rPr>
              <a:t>보고일: 2025.03.31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가설 &amp; 검증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실행 가설 3개 — 확신도·가정·성공 기준 명시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가설이 아닌 것은 실행하지 않는다. 모든 가설은 2~4주 내 측정 가능한 기준으로 검증한다.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11448000" cy="1602000"/>
          </a:xfrm>
          <a:prstGeom prst="rect">
            <a:avLst/>
          </a:prstGeom>
          <a:solidFill>
            <a:srgbClr val="F5F7FA"/>
          </a:solidFill>
          <a:ln w="15240">
            <a:solidFill>
              <a:srgbClr val="008A4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32000" y="1475999"/>
            <a:ext cx="108000" cy="1602000"/>
          </a:xfrm>
          <a:prstGeom prst="rect">
            <a:avLst/>
          </a:prstGeom>
          <a:solidFill>
            <a:srgbClr val="008A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2000" y="1530000"/>
            <a:ext cx="648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08A4B"/>
                </a:solidFill>
              </a:rPr>
              <a:t>H1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000" y="1781999"/>
            <a:ext cx="81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이메일 예산 3배 증액(50만→150만)으로 주 매출 +800만원 이상 달성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00000" y="1511999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A1A"/>
                </a:solidFill>
              </a:rPr>
              <a:t>확신도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00000" y="1727999"/>
            <a:ext cx="3420000" cy="18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00000" y="1727999"/>
            <a:ext cx="2325600" cy="180000"/>
          </a:xfrm>
          <a:prstGeom prst="rect">
            <a:avLst/>
          </a:prstGeom>
          <a:solidFill>
            <a:srgbClr val="008A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492000" y="1727999"/>
            <a:ext cx="72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08A4B"/>
                </a:solidFill>
              </a:rPr>
              <a:t>68%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000" y="2051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[근거]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12000" y="2051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근거: ROAS 8.2(4주 데이터), 객단가 24만(채널 최고), 31건 전환 실적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00" y="2394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87A00"/>
                </a:solidFill>
              </a:rPr>
              <a:t>[가정⚠]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12000" y="2394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가정: 규모 확대 후 이메일 발송 리스트 소진 없이 ROAS 6.0 이상 유지 가능. 리스트 포화 시 ROAS 하락 → 확신도 낮아짐.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92000" y="2051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[실행]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92000" y="2051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실행: 예산 150만원 집행 → 세그먼트 3배 확장 → 2주 운영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92000" y="2394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[성공기준]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92000" y="2394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성공 기준: 2주 후 ROAS ≥ 6.0 &amp; 전환수 ≥ 75건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92000" y="2736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[기간]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92000" y="2736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W5~W6 (2주)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2000" y="3150000"/>
            <a:ext cx="11448000" cy="1602000"/>
          </a:xfrm>
          <a:prstGeom prst="rect">
            <a:avLst/>
          </a:prstGeom>
          <a:solidFill>
            <a:srgbClr val="F5F7FA"/>
          </a:solidFill>
          <a:ln w="1524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32000" y="3150000"/>
            <a:ext cx="108000" cy="1602000"/>
          </a:xfrm>
          <a:prstGeom prst="rect">
            <a:avLst/>
          </a:prstGeom>
          <a:solidFill>
            <a:srgbClr val="2D6A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12000" y="3204000"/>
            <a:ext cx="648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2D6AC8"/>
                </a:solidFill>
              </a:rPr>
              <a:t>H2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2000" y="3456000"/>
            <a:ext cx="81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디스플레이 200만원 이메일 이동으로 월 ROAS 3.42 → 4.1 이상 달성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00000" y="3186000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A1A"/>
                </a:solidFill>
              </a:rPr>
              <a:t>확신도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000000" y="3401999"/>
            <a:ext cx="3420000" cy="18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9000000" y="3401999"/>
            <a:ext cx="2462400" cy="180000"/>
          </a:xfrm>
          <a:prstGeom prst="rect">
            <a:avLst/>
          </a:prstGeom>
          <a:solidFill>
            <a:srgbClr val="2D6A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2492000" y="3401999"/>
            <a:ext cx="72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D6AC8"/>
                </a:solidFill>
              </a:rPr>
              <a:t>72%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2000" y="3726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[근거]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12000" y="3726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근거: Display ROAS 0.45(손실 확인), Email ROAS 8.2(4주 검증), 수학적 시뮬레이션 일치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2000" y="4067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87A00"/>
                </a:solidFill>
              </a:rPr>
              <a:t>[가정⚠]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12000" y="4067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가정: 이메일이 250만원까지 스케일 가능한 수신자 풀 보유. 디스플레이 중단 시 브랜드 인지 기여 영향 없음(현 데이터로 미측정).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92000" y="3726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[실행]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92000" y="3726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실행: Display OFF → 이메일 250만원 집행 → 4주 전체 ROAS 모니터링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92000" y="4067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[성공기준]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092000" y="4067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성공 기준: 4주 평균 ROAS ≥ 4.0 &amp; 이메일 ROAS ≥ 5.5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92000" y="4409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[기간]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92000" y="4409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W5~W8 (4주)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32000" y="4824000"/>
            <a:ext cx="11448000" cy="1602000"/>
          </a:xfrm>
          <a:prstGeom prst="rect">
            <a:avLst/>
          </a:prstGeom>
          <a:solidFill>
            <a:srgbClr val="F5F7FA"/>
          </a:solidFill>
          <a:ln w="15240">
            <a:solidFill>
              <a:srgbClr val="E87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32000" y="4824000"/>
            <a:ext cx="108000" cy="1602000"/>
          </a:xfrm>
          <a:prstGeom prst="rect">
            <a:avLst/>
          </a:prstGeom>
          <a:solidFill>
            <a:srgbClr val="E8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12000" y="4878000"/>
            <a:ext cx="648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E87A00"/>
                </a:solidFill>
              </a:rPr>
              <a:t>H3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12000" y="5130000"/>
            <a:ext cx="81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신규 방문자 전용 랜딩 + 소재 교체로 신규 CVR 0.55% → 0.75% 회복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00000" y="4860000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A1A"/>
                </a:solidFill>
              </a:rPr>
              <a:t>확신도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000000" y="5076000"/>
            <a:ext cx="3420000" cy="18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9000000" y="5076000"/>
            <a:ext cx="1778400" cy="180000"/>
          </a:xfrm>
          <a:prstGeom prst="rect">
            <a:avLst/>
          </a:prstGeom>
          <a:solidFill>
            <a:srgbClr val="E8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12492000" y="5076000"/>
            <a:ext cx="72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87A00"/>
                </a:solidFill>
              </a:rPr>
              <a:t>52%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2000" y="5400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[근거]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512000" y="5400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근거: 재방문 CVR 5.1% 우상향 → 제품/가격 문제 아님. 획득 단계 이상 추정.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12000" y="5742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87A00"/>
                </a:solidFill>
              </a:rPr>
              <a:t>[가정⚠]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512000" y="5742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가정: 랜딩 페이지 미최적화가 주 원인. 타겟팅 번아웃이 주 원인이면 랜딩 개선 효과 제한적 → 확신도 낮음. 소규모 파일럿 후 판단 권장.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192000" y="5400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[실행]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092000" y="5400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실행: 신규 전용 랜딩 2종 A/B + 소재 3종 교체 동시 진행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92000" y="5742000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[성공기준]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92000" y="5742000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성공 기준: 2주 후 신규 CVR ≥ 0.75% (W2 수준 회복)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192000" y="6083999"/>
            <a:ext cx="1080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4A6A9A"/>
                </a:solidFill>
              </a:rPr>
              <a:t>[기간]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92000" y="6083999"/>
            <a:ext cx="45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W5~W6 (2주)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32000" y="6228000"/>
            <a:ext cx="11448000" cy="30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540000" y="6256800"/>
            <a:ext cx="11232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FFFFFF"/>
                </a:solidFill>
              </a:rPr>
              <a:t>확신도 해석: 70%↑ 데이터 기반 강한 근거 | 50~70% 추가 검증 필요 | 50%↓ 파일럿 선행 권장 | 확신도는 4주(28일) 관측 데이터 기준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1260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32000" y="251999"/>
            <a:ext cx="108000" cy="756000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8000" y="288000"/>
            <a:ext cx="720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000" y="720000"/>
            <a:ext cx="1008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AABBDD"/>
                </a:solidFill>
              </a:rPr>
              <a:t>W4 한 페이지 요약 — 의사결정자를 위한 핵심만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368000"/>
            <a:ext cx="2736000" cy="1044000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32000" y="1368000"/>
            <a:ext cx="2736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3999" y="1385999"/>
            <a:ext cx="2628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이번 주 ROAS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3999" y="1565999"/>
            <a:ext cx="262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3.92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3999" y="1961999"/>
            <a:ext cx="262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▲ 0.90  전주 대비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47999" y="1368000"/>
            <a:ext cx="2736000" cy="1044000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347999" y="1368000"/>
            <a:ext cx="2736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19999" y="1385999"/>
            <a:ext cx="2628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이번 주 매출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19999" y="1565999"/>
            <a:ext cx="262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3,720만원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19999" y="1961999"/>
            <a:ext cx="262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▲ 1,065만  전주 대비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63999" y="1368000"/>
            <a:ext cx="2736000" cy="1044000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63999" y="1368000"/>
            <a:ext cx="2736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35999" y="1385999"/>
            <a:ext cx="2628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이번 주 전환수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35999" y="1565999"/>
            <a:ext cx="262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248건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35999" y="1961999"/>
            <a:ext cx="262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▲ 71건  전주 대비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79999" y="1368000"/>
            <a:ext cx="2736000" cy="1044000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179999" y="1368000"/>
            <a:ext cx="2736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251999" y="1385999"/>
            <a:ext cx="2628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이번 주 CPA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51999" y="1565999"/>
            <a:ext cx="2628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38,306원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51999" y="1961999"/>
            <a:ext cx="262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▼ 11,412원  전주 대비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2000" y="2556000"/>
            <a:ext cx="7380000" cy="244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E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0000" y="2599200"/>
            <a:ext cx="72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1A2E4A"/>
                </a:solidFill>
              </a:rPr>
              <a:t>▌ 이번 주 핵심 발견 3가지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0000" y="2808000"/>
            <a:ext cx="90000" cy="612000"/>
          </a:xfrm>
          <a:prstGeom prst="rect">
            <a:avLst/>
          </a:prstGeom>
          <a:solidFill>
            <a:srgbClr val="CC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20000" y="2844000"/>
            <a:ext cx="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C2222"/>
                </a:solidFill>
              </a:rPr>
              <a:t>① 경보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0000" y="3006000"/>
            <a:ext cx="70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A1A1A"/>
                </a:solidFill>
              </a:rPr>
              <a:t>W4 ROAS 3.92 역대 최고이지만, 신규 방문자 CVR은 4주 연속 -38.9% 하락 중.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0000" y="3204000"/>
            <a:ext cx="70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888899"/>
                </a:solidFill>
              </a:rPr>
              <a:t>→ 현재 성과는 재방문 고객 의존도 심화(비중 22%→42%)가 만든 착시다.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0000" y="3528000"/>
            <a:ext cx="90000" cy="612000"/>
          </a:xfrm>
          <a:prstGeom prst="rect">
            <a:avLst/>
          </a:prstGeom>
          <a:solidFill>
            <a:srgbClr val="E8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20000" y="3564000"/>
            <a:ext cx="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87A00"/>
                </a:solidFill>
              </a:rPr>
              <a:t>② 발견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0000" y="3726000"/>
            <a:ext cx="70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A1A1A"/>
                </a:solidFill>
              </a:rPr>
              <a:t>SNS 직접 ROAS는 2.8이지만, 간접 기여(2주 후 검색전환) 포함 실질 ROAS는 최대 22.7.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0000" y="3924000"/>
            <a:ext cx="70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888899"/>
                </a:solidFill>
              </a:rPr>
              <a:t>→ 측정 방식 변경 없이는 최고 효율 채널을 계속 과소평가하게 된다.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0000" y="4248000"/>
            <a:ext cx="90000" cy="612000"/>
          </a:xfrm>
          <a:prstGeom prst="rect">
            <a:avLst/>
          </a:prstGeom>
          <a:solidFill>
            <a:srgbClr val="2D6A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20000" y="4284000"/>
            <a:ext cx="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D6AC8"/>
                </a:solidFill>
              </a:rPr>
              <a:t>③ 기회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0000" y="4446000"/>
            <a:ext cx="70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A1A1A"/>
                </a:solidFill>
              </a:rPr>
              <a:t>디스플레이 200만원은 ROAS 0.45로 현재 손실 구간. 이메일로 이동 시 주 +1,243만원 기대.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0000" y="4644000"/>
            <a:ext cx="70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888899"/>
                </a:solidFill>
              </a:rPr>
              <a:t>→ 지금 당장 실행 가능한 가장 확실한 예산 효율화 레버다.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100000" y="2556000"/>
            <a:ext cx="3780000" cy="24480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4A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208000" y="25992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E84A2E"/>
                </a:solidFill>
              </a:rPr>
              <a:t>▌ 즉시 결정 필요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208000" y="2880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2E4A"/>
                </a:solidFill>
              </a:rPr>
              <a:t>🔴 디스플레이 예산 이동 승인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208000" y="3131999"/>
            <a:ext cx="360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1A1A"/>
                </a:solidFill>
              </a:rPr>
              <a:t>200만원 → 이메일 채널 이동
예상 효과: 주 +1,243만원 매출
결정 기한: W5 시작 전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100000" y="3816000"/>
            <a:ext cx="3780000" cy="216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208000" y="3960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2E4A"/>
                </a:solidFill>
              </a:rPr>
              <a:t>🟠 신규 CVR 대응 시작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208000" y="4212000"/>
            <a:ext cx="360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1A1A"/>
                </a:solidFill>
              </a:rPr>
              <a:t>소재 3종 교체 + 신규 랜딩 A/B
목표: CVR 0.55% → 0.75%
결정 기한: W5 첫날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32000" y="5112000"/>
            <a:ext cx="11448000" cy="720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40000" y="5148000"/>
            <a:ext cx="18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E0E6F0"/>
                </a:solidFill>
              </a:rPr>
              <a:t>보고서 구성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0000" y="5364000"/>
            <a:ext cx="11232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Sl.3 월간 성과 대시보드  │  Sl.4 주차별 트렌드  │  Sl.5 W3 아웃라이어  │  Sl.6 SNS 실질 기여  │  Sl.7 채널 효율 &amp; 재배분  │  Sl.8 신규 CVR 경보  │  Sl.9 다음 주 실행 계획  │  Sl.10 실행 가설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월간 대시보드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3월 월간 누적 성과 — 총 광고비 3,600만원 → 매출 12,315만원 (월 ROAS 3.42)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4주 합산 기준 | 주차별 ROAS 추이 및 채널별 기여 분석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40000"/>
            <a:ext cx="2160000" cy="1007999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32000" y="1440000"/>
            <a:ext cx="2160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3999" y="1458000"/>
            <a:ext cx="2052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월 총 광고비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3999" y="1638000"/>
            <a:ext cx="2052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3,600만원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3999" y="2034000"/>
            <a:ext cx="2052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/>
            </a:r>
          </a:p>
        </p:txBody>
      </p:sp>
      <p:sp>
        <p:nvSpPr>
          <p:cNvPr id="14" name="Rectangle 13"/>
          <p:cNvSpPr/>
          <p:nvPr/>
        </p:nvSpPr>
        <p:spPr>
          <a:xfrm>
            <a:off x="2736000" y="1440000"/>
            <a:ext cx="2160000" cy="1007999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36000" y="1440000"/>
            <a:ext cx="2160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808000" y="1458000"/>
            <a:ext cx="2052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월 총 매출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08000" y="1638000"/>
            <a:ext cx="2052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12,315만원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08000" y="2034000"/>
            <a:ext cx="2052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/>
            </a:r>
          </a:p>
        </p:txBody>
      </p:sp>
      <p:sp>
        <p:nvSpPr>
          <p:cNvPr id="19" name="Rectangle 18"/>
          <p:cNvSpPr/>
          <p:nvPr/>
        </p:nvSpPr>
        <p:spPr>
          <a:xfrm>
            <a:off x="5040000" y="1440000"/>
            <a:ext cx="2160000" cy="1007999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040000" y="1440000"/>
            <a:ext cx="2160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12000" y="1458000"/>
            <a:ext cx="2052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월 ROAS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12000" y="1638000"/>
            <a:ext cx="2052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3.42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12000" y="2034000"/>
            <a:ext cx="2052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월 목표 대비 측정 필요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4000" y="1440000"/>
            <a:ext cx="2160000" cy="1007999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44000" y="1440000"/>
            <a:ext cx="2160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16000" y="1458000"/>
            <a:ext cx="2052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월 총 전환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16000" y="1638000"/>
            <a:ext cx="2052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821건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16000" y="2034000"/>
            <a:ext cx="2052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주평균 205건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648000" y="1440000"/>
            <a:ext cx="2160000" cy="1007999"/>
          </a:xfrm>
          <a:prstGeom prst="rect">
            <a:avLst/>
          </a:prstGeom>
          <a:solidFill>
            <a:srgbClr val="FFFFFF"/>
          </a:solidFill>
          <a:ln w="10160">
            <a:solidFill>
              <a:srgbClr val="4A6A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9648000" y="1440000"/>
            <a:ext cx="2160000" cy="14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720000" y="1458000"/>
            <a:ext cx="205200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0E6F0"/>
                </a:solidFill>
              </a:rPr>
              <a:t>월 평균 CPA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20000" y="1638000"/>
            <a:ext cx="2052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A2E4A"/>
                </a:solidFill>
              </a:rPr>
              <a:t>43,848원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720000" y="2034000"/>
            <a:ext cx="2052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8A4B"/>
                </a:solidFill>
              </a:rPr>
              <a:t>최저: W4 38,306원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00" y="2592000"/>
            <a:ext cx="6480000" cy="3420000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7200000" y="2592000"/>
            <a:ext cx="4680000" cy="342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308000" y="2635200"/>
            <a:ext cx="45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채널별 월간 기여 (W4 기준)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7272000" y="2880000"/>
          <a:ext cx="450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900000"/>
                <a:gridCol w="900000"/>
                <a:gridCol w="900000"/>
                <a:gridCol w="540000"/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채널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광고비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ROAS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매출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기여율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이메일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8.2★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744만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검색광고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5.1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1,988만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53%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SNS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300만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E87A00"/>
                          </a:solidFill>
                        </a:rPr>
                        <a:t>2.8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748만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디스플레이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0.45⚠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63만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2%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432000" y="6120000"/>
            <a:ext cx="11448000" cy="39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0000" y="6156000"/>
            <a:ext cx="1123200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</a:rPr>
              <a:t>월간 총평: W3 딥(ROAS 3.02) 제외 시 트렌드는 우상향. 이메일 채널 기여율(20%)은 예산 비중(5%)의 4배. 디스플레이(21% 예산, 2% 기여)는 즉시 재검토 대상.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트렌드 분석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W4 ROAS 3.92 역대 최고 — 그러나 신규 CVR 4주 연속 하락이 숨어있다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전체 수치 개선의 이면: 재방문 의존도 심화 vs 신규 획득력 약화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5940000" cy="306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19200"/>
            <a:ext cx="576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주차별 핵심 지표 전체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3999" y="1764000"/>
          <a:ext cx="5256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000"/>
                <a:gridCol w="792000"/>
                <a:gridCol w="792000"/>
                <a:gridCol w="792000"/>
                <a:gridCol w="792000"/>
                <a:gridCol w="720000"/>
              </a:tblGrid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지표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W1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W2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W3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W4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W3→W4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ROAS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3.28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3.42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3.02↓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3.92★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▲0.90</a:t>
                      </a:r>
                    </a:p>
                  </a:txBody>
                  <a:tcPr>
                    <a:noFill/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전환율(%)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1.50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1.60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1.50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1.75★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▲0.25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CPA(원)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45,699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43,810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49,718↑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38,306↓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▼11,412</a:t>
                      </a:r>
                    </a:p>
                  </a:txBody>
                  <a:tcPr>
                    <a:noFill/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매출(만원)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2,790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3,150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2,655↓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3,720★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▲1,065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신규CVR(%)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0.90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0.85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E87A00"/>
                          </a:solidFill>
                        </a:rPr>
                        <a:t>0.70↓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0.55↓↓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▼0.15</a:t>
                      </a:r>
                    </a:p>
                  </a:txBody>
                  <a:tcPr>
                    <a:noFill/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재방문CVR(%)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4.20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4.80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5.10↑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▲0.30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375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재방문비중(%)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2D6AC8"/>
                          </a:solidFill>
                        </a:rPr>
                        <a:t>42↑↑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2D6AC8"/>
                          </a:solidFill>
                        </a:rPr>
                        <a:t>+10%p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000" y="1475999"/>
            <a:ext cx="5400000" cy="3060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32000" y="4644000"/>
            <a:ext cx="11448000" cy="558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C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2000" y="4644000"/>
            <a:ext cx="90000" cy="558000"/>
          </a:xfrm>
          <a:prstGeom prst="rect">
            <a:avLst/>
          </a:prstGeom>
          <a:solidFill>
            <a:srgbClr val="CC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2000" y="4680000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CC2222"/>
                </a:solidFill>
              </a:rPr>
              <a:t>W4 CVR 개선은 재방문 증가가 만든 착시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000" y="4878000"/>
            <a:ext cx="1116000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W4 전환 248건 중 재방문 기여 추정 ~103건(42%). 신규 CVR이 W1 수준(0.90%) 유지됐다면 전환 ~310건 달성 가능했다.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2000" y="5256000"/>
            <a:ext cx="11448000" cy="558000"/>
          </a:xfrm>
          <a:prstGeom prst="rect">
            <a:avLst/>
          </a:prstGeom>
          <a:solidFill>
            <a:srgbClr val="FFFFFF"/>
          </a:solidFill>
          <a:ln w="10160">
            <a:solidFill>
              <a:srgbClr val="E87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32000" y="5256000"/>
            <a:ext cx="90000" cy="558000"/>
          </a:xfrm>
          <a:prstGeom prst="rect">
            <a:avLst/>
          </a:prstGeom>
          <a:solidFill>
            <a:srgbClr val="E87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12000" y="5292000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E87A00"/>
                </a:solidFill>
              </a:rPr>
              <a:t>W3 딥은 SNS 과집중이 원인 — 외부변수 아님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2000" y="5490000"/>
            <a:ext cx="1116000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W3 SNS 비중 39.8%(평균 22.7%의 1.75배). SNS 직접 ROAS(2.8)가 전체를 끌어내렸다. 상세는 다음 슬라이드 참조.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2000" y="5868000"/>
            <a:ext cx="11448000" cy="558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C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32000" y="5868000"/>
            <a:ext cx="90000" cy="558000"/>
          </a:xfrm>
          <a:prstGeom prst="rect">
            <a:avLst/>
          </a:prstGeom>
          <a:solidFill>
            <a:srgbClr val="CC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12000" y="5904000"/>
            <a:ext cx="504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CC2222"/>
                </a:solidFill>
              </a:rPr>
              <a:t>신규 CVR 하락은 4주 단조 — 구조적 이상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2000" y="6102000"/>
            <a:ext cx="1116000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0.90→0.85→0.70→0.55 (-38.9%). 계절·외부 요인이라면 재방문도 하락해야 함. 재방문은 우상향 → 광고/랜딩 단계의 문제.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아웃라이어 해부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W3 ROAS 3.02(최저)는 SNS 예산 39.8% 집중이 만든 구조적 왜곡 — 외부변수 아님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W3 SNS 350만원의 실제 성과는 W5에 검색전환으로 돌아올 예정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5220000" cy="306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19200"/>
            <a:ext cx="504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SNS 비중 vs ROAS 상관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3999" y="1764000"/>
          <a:ext cx="5039999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  <a:gridCol w="900000"/>
                <a:gridCol w="900000"/>
                <a:gridCol w="900000"/>
                <a:gridCol w="720000"/>
                <a:gridCol w="827999"/>
              </a:tblGrid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주차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총 예산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SNS 예산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SNS 비중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ROAS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판정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850만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300만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35.3%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3.28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W2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920만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150만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16.3%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3.42↑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정상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W3⚠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880만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350만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39.8%↑↑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3.02↓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아웃라이어</a:t>
                      </a:r>
                    </a:p>
                  </a:txBody>
                  <a:tcPr>
                    <a:noFill/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950만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10.5%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3.92★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정상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4A6A9A"/>
                          </a:solidFill>
                        </a:rPr>
                        <a:t>평균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900만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225만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22.7%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3.41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940000" y="1475999"/>
            <a:ext cx="3240000" cy="306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48000" y="1519200"/>
            <a:ext cx="306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인과 메커니즘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8000" y="1800000"/>
            <a:ext cx="3060000" cy="25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"/>
              </a:spcAft>
            </a:pPr>
            <a:r>
              <a:rPr sz="1200" b="1">
                <a:solidFill>
                  <a:srgbClr val="CC2222"/>
                </a:solidFill>
              </a:rPr>
              <a:t>SNS 직접 ROAS = 2.8</a:t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888899"/>
                </a:solidFill>
              </a:rPr>
              <a:t>전체 평균(3.41) 이하</a:t>
            </a:r>
          </a:p>
          <a:p>
            <a:pPr algn="l">
              <a:spcAft>
                <a:spcPts val="120"/>
              </a:spcAft>
            </a:pPr>
            <a:r>
              <a:rPr sz="300" b="0">
                <a:solidFill>
                  <a:srgbClr val="1A1A1A"/>
                </a:solidFill>
              </a:rPr>
              <a:t/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E87A00"/>
                </a:solidFill>
              </a:rPr>
              <a:t>SNS 비중 ↑ → 혼합 ROAS ↓</a:t>
            </a:r>
          </a:p>
          <a:p>
            <a:pPr algn="l">
              <a:spcAft>
                <a:spcPts val="120"/>
              </a:spcAft>
            </a:pPr>
            <a:r>
              <a:rPr sz="300" b="0">
                <a:solidFill>
                  <a:srgbClr val="1A1A1A"/>
                </a:solidFill>
              </a:rPr>
              <a:t/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1A2E4A"/>
                </a:solidFill>
              </a:rPr>
              <a:t>W3 시뮬레이션:</a:t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1A1A1A"/>
                </a:solidFill>
              </a:rPr>
              <a:t>SNS 22.7% 기준 → ROAS 3.31 예상</a:t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1A1A1A"/>
                </a:solidFill>
              </a:rPr>
              <a:t>SNS 39.8% 실제 → ROAS 3.02 실현</a:t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CC2222"/>
                </a:solidFill>
              </a:rPr>
              <a:t>차이 0.29 = SNS 과집중 비용</a:t>
            </a:r>
          </a:p>
          <a:p>
            <a:pPr algn="l">
              <a:spcAft>
                <a:spcPts val="120"/>
              </a:spcAft>
            </a:pPr>
            <a:r>
              <a:rPr sz="300" b="0">
                <a:solidFill>
                  <a:srgbClr val="1A1A1A"/>
                </a:solidFill>
              </a:rPr>
              <a:t/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1A2E4A"/>
                </a:solidFill>
              </a:rPr>
              <a:t>매출로 환산:</a:t>
            </a:r>
          </a:p>
          <a:p>
            <a:pPr algn="l">
              <a:spcAft>
                <a:spcPts val="120"/>
              </a:spcAft>
            </a:pPr>
            <a:r>
              <a:rPr sz="1100" b="1">
                <a:solidFill>
                  <a:srgbClr val="CC2222"/>
                </a:solidFill>
              </a:rPr>
              <a:t>0.29 × 880만 = 약 255만원 손실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8000" y="1475999"/>
            <a:ext cx="2520000" cy="306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576000" y="1519200"/>
            <a:ext cx="234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W3 SNS 기여 예측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40000" y="1800000"/>
            <a:ext cx="2340000" cy="25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"/>
              </a:spcAft>
            </a:pPr>
            <a:r>
              <a:rPr sz="1000" b="1">
                <a:solidFill>
                  <a:srgbClr val="1A2E4A"/>
                </a:solidFill>
              </a:rPr>
              <a:t>W3 SNS 350만원</a:t>
            </a:r>
          </a:p>
          <a:p>
            <a:pPr algn="l">
              <a:spcAft>
                <a:spcPts val="120"/>
              </a:spcAft>
            </a:pPr>
            <a:r>
              <a:rPr sz="300" b="0">
                <a:solidFill>
                  <a:srgbClr val="1A1A1A"/>
                </a:solidFill>
              </a:rPr>
              <a:t/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1A1A1A"/>
                </a:solidFill>
              </a:rPr>
              <a:t>직접전환: 55건 ✓</a:t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2D6AC8"/>
                </a:solidFill>
              </a:rPr>
              <a:t>W4 검색 기여: 142건 ✓</a:t>
            </a:r>
          </a:p>
          <a:p>
            <a:pPr algn="l">
              <a:spcAft>
                <a:spcPts val="120"/>
              </a:spcAft>
            </a:pPr>
            <a:r>
              <a:rPr sz="900" b="0">
                <a:solidFill>
                  <a:srgbClr val="E87A00"/>
                </a:solidFill>
              </a:rPr>
              <a:t>W5 검색 기여: 예측 ~155건</a:t>
            </a:r>
          </a:p>
          <a:p>
            <a:pPr algn="l">
              <a:spcAft>
                <a:spcPts val="120"/>
              </a:spcAft>
            </a:pPr>
            <a:r>
              <a:rPr sz="800" b="0">
                <a:solidFill>
                  <a:srgbClr val="888899"/>
                </a:solidFill>
              </a:rPr>
              <a:t>(W1/W2 평균 패턴 적용)</a:t>
            </a:r>
          </a:p>
          <a:p>
            <a:pPr algn="l">
              <a:spcAft>
                <a:spcPts val="120"/>
              </a:spcAft>
            </a:pPr>
            <a:r>
              <a:rPr sz="300" b="0">
                <a:solidFill>
                  <a:srgbClr val="1A1A1A"/>
                </a:solidFill>
              </a:rPr>
              <a:t/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1A2E4A"/>
                </a:solidFill>
              </a:rPr>
              <a:t>누적 예상 기여:</a:t>
            </a:r>
          </a:p>
          <a:p>
            <a:pPr algn="l">
              <a:spcAft>
                <a:spcPts val="120"/>
              </a:spcAft>
            </a:pPr>
            <a:r>
              <a:rPr sz="1300" b="1">
                <a:solidFill>
                  <a:srgbClr val="008A4B"/>
                </a:solidFill>
              </a:rPr>
              <a:t>55+142+155 = 352건</a:t>
            </a:r>
          </a:p>
          <a:p>
            <a:pPr algn="l">
              <a:spcAft>
                <a:spcPts val="120"/>
              </a:spcAft>
            </a:pPr>
            <a:r>
              <a:rPr sz="1000" b="1">
                <a:solidFill>
                  <a:srgbClr val="008A4B"/>
                </a:solidFill>
              </a:rPr>
              <a:t>기여 매출: ~3,872만원</a:t>
            </a:r>
          </a:p>
          <a:p>
            <a:pPr algn="l">
              <a:spcAft>
                <a:spcPts val="120"/>
              </a:spcAft>
            </a:pPr>
            <a:r>
              <a:rPr sz="1300" b="1">
                <a:solidFill>
                  <a:srgbClr val="008A4B"/>
                </a:solidFill>
              </a:rPr>
              <a:t>실질 ROAS: 11.1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000" y="4644000"/>
            <a:ext cx="11448000" cy="396000"/>
          </a:xfrm>
          <a:prstGeom prst="rect">
            <a:avLst/>
          </a:prstGeom>
          <a:solidFill>
            <a:srgbClr val="FFF0CC"/>
          </a:solidFill>
          <a:ln w="9525">
            <a:solidFill>
              <a:srgbClr val="E87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4662000"/>
            <a:ext cx="1080000" cy="1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E87A00"/>
                </a:solidFill>
              </a:rPr>
              <a:t>⚠ 가정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000" y="4831200"/>
            <a:ext cx="1126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W5 검색전환은 W1/W2 SNS 패턴(평균 0.46 conv/만원) 기준으로 추정. 실제 집계 후 보정 필요. W3 간접기여를 감안하면 W3 집행은 비효율이 아닌 "선행 투자"로 재해석 가능.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2000" y="5148000"/>
            <a:ext cx="11448000" cy="360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5184000"/>
            <a:ext cx="11232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</a:rPr>
              <a:t>결론: W3 ROAS 하락을 "나쁜 주"로 단순 분류하면 틀린 판단. SNS 과집중의 단기 비용(255만)과 2주 간접 기여(예상 +3,872만 매출)를 함께 봐야 한다.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숨겨진 인사이트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SNS 직접 ROAS 2.8은 착시 — 간접 기여 포함 시 실질 ROAS 최소 6.1 최대 22.7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SNS를 직접전환 ROAS로만 평가하는 현행 방식은 가장 효율적인 채널을 저평가한다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6300000" cy="316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19200"/>
            <a:ext cx="61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SNS 실질 기여 전환 재계산 (객단가 11만원)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3999" y="1764000"/>
          <a:ext cx="6120000" cy="28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00"/>
                <a:gridCol w="1440000"/>
                <a:gridCol w="1440000"/>
                <a:gridCol w="1728000"/>
              </a:tblGrid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구분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W1 SNS</a:t>
                      </a:r>
                    </a:p>
                    <a:p>
                      <a:r>
                        <a:t>300만원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W2 SNS</a:t>
                      </a:r>
                    </a:p>
                    <a:p>
                      <a:r>
                        <a:t>150만원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W3 SNS</a:t>
                      </a:r>
                    </a:p>
                    <a:p>
                      <a:r>
                        <a:t>350만원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직접 전환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42건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23건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55건</a:t>
                      </a:r>
                    </a:p>
                  </a:txBody>
                  <a:tcPr>
                    <a:noFill/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1주 후 검색전환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130건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118건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142건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2주 후 검색전환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162건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168건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예측 ~155건</a:t>
                      </a:r>
                    </a:p>
                  </a:txBody>
                  <a:tcPr>
                    <a:noFill/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누적 기여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334건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309건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7A00"/>
                          </a:solidFill>
                        </a:rPr>
                        <a:t>352건(예측)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기여 매출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3,674만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3,399만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7A00"/>
                          </a:solidFill>
                        </a:rPr>
                        <a:t>3,872만</a:t>
                      </a:r>
                    </a:p>
                  </a:txBody>
                  <a:tcPr>
                    <a:noFill/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ROAS(100%귀속)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12.25★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22.66★★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7A00"/>
                          </a:solidFill>
                        </a:rPr>
                        <a:t>11.1★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51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ROAS(50%귀속)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2D6AC8"/>
                          </a:solidFill>
                        </a:rPr>
                        <a:t>6.1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2D6AC8"/>
                          </a:solidFill>
                        </a:rPr>
                        <a:t>11.3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2D6AC8"/>
                          </a:solidFill>
                        </a:rPr>
                        <a:t>5.6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000" y="1475999"/>
            <a:ext cx="4860000" cy="3168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32000" y="4752000"/>
            <a:ext cx="11448000" cy="129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480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D6AC8"/>
                </a:solidFill>
              </a:rPr>
              <a:t>▌ 측정 체계 개선 방향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0000" y="5040000"/>
            <a:ext cx="108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C2222"/>
                </a:solidFill>
              </a:rPr>
              <a:t>현재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5220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1A1A"/>
                </a:solidFill>
              </a:rPr>
              <a:t>직접전환 ROAS (SNS 2.8)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00000" y="5040000"/>
            <a:ext cx="108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87A00"/>
                </a:solidFill>
              </a:rPr>
              <a:t>→ 개선1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00000" y="5220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1A1A"/>
                </a:solidFill>
              </a:rPr>
              <a:t>View-Through + 1주 검색 기여 통합 (ROAS ~8.0)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80000" y="5040000"/>
            <a:ext cx="108000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008A4B"/>
                </a:solidFill>
              </a:rPr>
              <a:t>→ 개선2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80000" y="5220000"/>
            <a:ext cx="36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1A1A"/>
                </a:solidFill>
              </a:rPr>
              <a:t>View-Through + 2주 검색 기여 통합 (ROAS ~12.2)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2000" y="5976000"/>
            <a:ext cx="11448000" cy="396000"/>
          </a:xfrm>
          <a:prstGeom prst="rect">
            <a:avLst/>
          </a:prstGeom>
          <a:solidFill>
            <a:srgbClr val="FFF0CC"/>
          </a:solidFill>
          <a:ln w="9525">
            <a:solidFill>
              <a:srgbClr val="E87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5994000"/>
            <a:ext cx="1080000" cy="1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E87A00"/>
                </a:solidFill>
              </a:rPr>
              <a:t>⚠ 가정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0000" y="6163200"/>
            <a:ext cx="1126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가정: 검색전환 귀속 비율 100%(적극) ~ 50%(보수). 객단가는 SNS 채널 객단가(11만원)로 동일 가정. 실제 측정 전환 경로 추적 후 재검증 필요.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채널 효율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디스플레이 200만원은 매주 110만원을 태우는 중 — 이메일 이동 시 주 +1,243만원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이메일 ROAS 8.2 vs 디스플레이 ROAS 0.45 — 채널 간 효율 격차 18배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00" y="1475999"/>
            <a:ext cx="5220000" cy="27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940000" y="1475999"/>
            <a:ext cx="5940000" cy="270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048000" y="1519200"/>
            <a:ext cx="576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W4 채널별 전체 성과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12000" y="1764000"/>
          <a:ext cx="6480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900000"/>
                <a:gridCol w="720000"/>
                <a:gridCol w="1260000"/>
                <a:gridCol w="900000"/>
                <a:gridCol w="900000"/>
                <a:gridCol w="720000"/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채널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예산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전환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CPA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ROAS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매출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판정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이메일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16,129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8.2★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744만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확대</a:t>
                      </a:r>
                    </a:p>
                  </a:txBody>
                  <a:tcP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검색광고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142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28,169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5.1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1,988만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2D6AC8"/>
                          </a:solidFill>
                        </a:rPr>
                        <a:t>유지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SNS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300만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68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44,118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E87A00"/>
                          </a:solidFill>
                        </a:rPr>
                        <a:t>2.8*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748만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7A00"/>
                          </a:solidFill>
                        </a:rPr>
                        <a:t>재측정</a:t>
                      </a:r>
                    </a:p>
                  </a:txBody>
                  <a:tcP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디스플레이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285,714⚠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0.45⚠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63만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중단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12000" y="4140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888899"/>
                </a:solidFill>
              </a:rPr>
              <a:t>*SNS ROAS 2.8은 직접전환 기준. 간접기여 포함 시 최대 22.7 (슬라이드 6 참조)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00" y="4320000"/>
            <a:ext cx="6480000" cy="20880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200000" y="4320000"/>
            <a:ext cx="4680000" cy="208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8000" y="4363200"/>
            <a:ext cx="45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재배분 시나리오 비교 (주 기준)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272000" y="4608000"/>
          <a:ext cx="4499999" cy="16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720000"/>
                <a:gridCol w="1007999"/>
                <a:gridCol w="792000"/>
                <a:gridCol w="720000"/>
              </a:tblGrid>
              <a:tr h="3384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시나리오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이메일</a:t>
                      </a:r>
                    </a:p>
                    <a:p>
                      <a:r>
                        <a:t>예산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예상</a:t>
                      </a:r>
                    </a:p>
                    <a:p>
                      <a:r>
                        <a:t>매출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현재 대비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확신도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3384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현재 기준선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807만</a:t>
                      </a:r>
                    </a:p>
                    <a:p>
                      <a:r>
                        <a:t>(744+63)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</a:tr>
              <a:tr h="3384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A: 전액 이동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250만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2,050만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+1,243만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72%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384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B: 절반 이동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1,274만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+467만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80%</a:t>
                      </a:r>
                    </a:p>
                  </a:txBody>
                  <a:tcPr>
                    <a:noFill/>
                  </a:tcPr>
                </a:tc>
              </a:tr>
              <a:tr h="3384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C: ROAS하락 가정</a:t>
                      </a:r>
                    </a:p>
                    <a:p>
                      <a:r>
                        <a:t>(ROAS 5.5)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250만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1,375만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+568만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65%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경보 신호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신규 방문자 CVR 4주 연속 -38.9% 하락 — 방치 시 4주 후 매출 -1,200만원 예측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재방문 CVR은 반대로 우상향 → 제품/가격 문제 아닌 광고·랜딩 단계의 구조적 이상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4860000" cy="342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19200"/>
            <a:ext cx="468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신규 vs 재방문 전환율 추이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3999" y="1764000"/>
          <a:ext cx="5399999" cy="30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  <a:gridCol w="1007999"/>
                <a:gridCol w="900000"/>
                <a:gridCol w="792000"/>
              </a:tblGrid>
              <a:tr h="612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주차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신규CVR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변화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재방문CVR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변화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재방문비중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W1 (기준)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0.90%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—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22%</a:t>
                      </a:r>
                    </a:p>
                  </a:txBody>
                  <a:tcP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W2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E87A00"/>
                          </a:solidFill>
                        </a:rPr>
                        <a:t>0.85%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-5.6%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4.50%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+7.1%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27%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0.70%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-17.6%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4.80%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+14.3%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32%</a:t>
                      </a:r>
                    </a:p>
                  </a:txBody>
                  <a:tcP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W4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0.55%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-38.9% 누적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5.10%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+21.4%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2D6AC8"/>
                          </a:solidFill>
                        </a:rPr>
                        <a:t>42%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000" y="1475999"/>
            <a:ext cx="6408000" cy="3420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32000" y="5004000"/>
            <a:ext cx="11448000" cy="144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0000" y="5047200"/>
            <a:ext cx="11268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신규 CVR 하락 원인 가설 (3가지) + 검증 방법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000" y="525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D6AC8"/>
                </a:solidFill>
              </a:rPr>
              <a:t>가설 A (65% 확신)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0000" y="549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광고 소재 번아웃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0000" y="570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메커니즘: 4주 동일 소재 → CTR 하락 → 저의향 클릭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0000" y="594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1">
                <a:solidFill>
                  <a:srgbClr val="888899"/>
                </a:solidFill>
              </a:rPr>
              <a:t>검증법: 소재별 주차 CTR 비교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48000" y="5076000"/>
            <a:ext cx="21600" cy="1296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56000" y="525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87A00"/>
                </a:solidFill>
              </a:rPr>
              <a:t>가설 B (55% 확신)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56000" y="549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타겟 세그먼트 희석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56000" y="570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메커니즘: 예산 증가(850→950만) → 비적합 트래픽 유입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56000" y="594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1">
                <a:solidFill>
                  <a:srgbClr val="888899"/>
                </a:solidFill>
              </a:rPr>
              <a:t>검증법: 방문자 세그먼트 프로파일 주차 비교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63999" y="5076000"/>
            <a:ext cx="21600" cy="1296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172000" y="525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4A6A9A"/>
                </a:solidFill>
              </a:rPr>
              <a:t>가설 C (50% 확신)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72000" y="549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A2E4A"/>
                </a:solidFill>
              </a:rPr>
              <a:t>신규 랜딩 미최적화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72000" y="570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메커니즘: 신규 전용 CTA·사회적증거 부재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72000" y="5940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1">
                <a:solidFill>
                  <a:srgbClr val="888899"/>
                </a:solidFill>
              </a:rPr>
              <a:t>검증법: 신규/재방문 히트맵·세션 녹화 비교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2000" y="6192000"/>
            <a:ext cx="11448000" cy="396000"/>
          </a:xfrm>
          <a:prstGeom prst="rect">
            <a:avLst/>
          </a:prstGeom>
          <a:solidFill>
            <a:srgbClr val="FFF0CC"/>
          </a:solidFill>
          <a:ln w="9525">
            <a:solidFill>
              <a:srgbClr val="E87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0000" y="6210000"/>
            <a:ext cx="1080000" cy="1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E87A00"/>
                </a:solidFill>
              </a:rPr>
              <a:t>⚠ 가정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0000" y="6379200"/>
            <a:ext cx="11268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방치 시 예측: 현 추세(-0.1%p/주) 지속 시 W8 신규 CVR 0.15% → 재방문 비중 60% 가정 시 전체 CVR 1.2% → 동일 광고비 대비 매출 약 -1,200만원.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1368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2000" y="180000"/>
            <a:ext cx="90000" cy="1007999"/>
          </a:xfrm>
          <a:prstGeom prst="rect">
            <a:avLst/>
          </a:prstGeom>
          <a:solidFill>
            <a:srgbClr val="E84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000" y="198000"/>
            <a:ext cx="36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6F0"/>
                </a:solidFill>
              </a:rPr>
              <a:t>실행 계획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000" y="396000"/>
            <a:ext cx="1116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다음 주(W5) 실행 계획 — 채널 예산 재배분 + 신규 CVR 대응 + SNS 측정 개선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00" y="990000"/>
            <a:ext cx="1116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AABBDD"/>
                </a:solidFill>
              </a:rPr>
              <a:t>모든 실행 항목은 측정 가능한 KPI와 마감 기한을 포함한다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623999"/>
            <a:ext cx="12193200" cy="234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2000" y="6642000"/>
            <a:ext cx="1152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E0E6F0"/>
                </a:solidFill>
              </a:rPr>
              <a:t>마케팅 주간 보고서  |  W4 2025.03.24  |  측정기준: 클릭 기여(7일) / SNS 뷰스루(1일)  |  CONFIDENTIAL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000" y="1475999"/>
            <a:ext cx="11448000" cy="198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1519200"/>
            <a:ext cx="11268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W5 채널별 예산 조정안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3999" y="1764000"/>
          <a:ext cx="9072000" cy="16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900000"/>
                <a:gridCol w="1260000"/>
                <a:gridCol w="1620000"/>
                <a:gridCol w="1440000"/>
                <a:gridCol w="1512000"/>
                <a:gridCol w="126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채널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현재(W4)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W5 제안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조정 근거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예상 효과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성공 기준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FFFFFF"/>
                          </a:solidFill>
                        </a:rPr>
                        <a:t>기한</a:t>
                      </a:r>
                    </a:p>
                  </a:txBody>
                  <a:tcPr>
                    <a:solidFill>
                      <a:srgbClr val="1A2E4A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검색광고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400만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400만 (유지)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ROAS 5.1 안정적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ROAS 5.0+ 유지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ROAS ≥ 5.0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W5 유지</a:t>
                      </a:r>
                    </a:p>
                  </a:txBody>
                  <a:tcP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1A1A1A"/>
                          </a:solidFill>
                        </a:rPr>
                        <a:t>SNS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300만 (유지)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퍼널 상단 기여 확인 중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검색전환 모니터링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2주 검색전환 ≥130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W5 유지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이메일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50만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008A4B"/>
                          </a:solidFill>
                        </a:rPr>
                        <a:t>150만 (+200%)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ROAS 8.2 최고 효율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008A4B"/>
                          </a:solidFill>
                        </a:rPr>
                        <a:t>+800만 매출 기대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ROAS ≥ 6.0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4A2E"/>
                          </a:solidFill>
                        </a:rPr>
                        <a:t>W5 월요일</a:t>
                      </a:r>
                    </a:p>
                  </a:txBody>
                  <a:tcPr>
                    <a:noFill/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디스플레이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200만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CC2222"/>
                          </a:solidFill>
                        </a:rPr>
                        <a:t>0만 (중단)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ROAS 0.45 손실 확인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CC2222"/>
                          </a:solidFill>
                        </a:rPr>
                        <a:t>예산 150만 이메일 전환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0" sz="900">
                          <a:solidFill>
                            <a:srgbClr val="1A1A1A"/>
                          </a:solidFill>
                        </a:rPr>
                        <a:t>ROAS ≥ 1.0 아니면 유지 중단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b="1" sz="900">
                          <a:solidFill>
                            <a:srgbClr val="E84A2E"/>
                          </a:solidFill>
                        </a:rPr>
                        <a:t>W5 월요일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32000" y="3600000"/>
            <a:ext cx="11448000" cy="1980000"/>
          </a:xfrm>
          <a:prstGeom prst="rect">
            <a:avLst/>
          </a:prstGeom>
          <a:solidFill>
            <a:srgbClr val="F5F7FA"/>
          </a:solidFill>
          <a:ln w="12700">
            <a:solidFill>
              <a:srgbClr val="2D6A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000" y="3643199"/>
            <a:ext cx="11268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2D6AC8"/>
                </a:solidFill>
              </a:rPr>
              <a:t>▌ W5~W8 실행 로드맵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0000" y="3888000"/>
            <a:ext cx="2736000" cy="21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0000" y="3906000"/>
            <a:ext cx="27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W5
(3/31)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6000" y="4158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🔴 이메일 150만원 집행 시작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00000" y="4158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즉시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6000" y="4464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🔴 디스플레이 OFF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0000" y="4464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즉시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6000" y="4770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🟠 신규 소재 3종 교체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0000" y="4770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수요일까지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00" y="5076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🟠 신규 방문자 전용 랜딩 A/B 설계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00000" y="5076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금요일까지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11999" y="3888000"/>
            <a:ext cx="21600" cy="162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420000" y="3888000"/>
            <a:ext cx="2736000" cy="21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20000" y="3906000"/>
            <a:ext cx="27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W6
(4/7)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456000" y="4158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📊 이메일 ROAS 중간 점검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80000" y="4158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화요일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56000" y="4464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📊 신규 CVR 회복 여부 확인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80000" y="4464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화요일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56000" y="4770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🔵 SNS 뷰스루 트래킹 세팅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80000" y="4770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수요일까지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56000" y="5076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🔵 W3 SNS W5 검색전환 집계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80000" y="5076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금요일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92000" y="3888000"/>
            <a:ext cx="21600" cy="162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300000" y="3888000"/>
            <a:ext cx="2736000" cy="21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00000" y="3906000"/>
            <a:ext cx="27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W7
(4/14)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36000" y="4158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📊 이메일 ROAS 기준치(6.0) 달성 여부 판단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60000" y="4158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월요일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36000" y="4464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🔵 신규 CVR A/B 결과 분석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60000" y="4464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수요일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36000" y="4770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🟠 다음 달 예산 배분안 초안 작성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60000" y="4770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금요일까지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072000" y="3888000"/>
            <a:ext cx="21600" cy="1620000"/>
          </a:xfrm>
          <a:prstGeom prst="rect">
            <a:avLst/>
          </a:prstGeom>
          <a:solidFill>
            <a:srgbClr val="E0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9180000" y="3888000"/>
            <a:ext cx="2736000" cy="216000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180000" y="3906000"/>
            <a:ext cx="27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W8
(4/21)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216000" y="4158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📊 전체 가설 검증 결과 보고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340000" y="4158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월요일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216000" y="4464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🔵 SNS 통합 ROAS 측정 체계 완성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340000" y="4464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수요일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216000" y="4770000"/>
            <a:ext cx="216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A1A1A"/>
                </a:solidFill>
              </a:rPr>
              <a:t>📋 4월 마케팅 전략 조정안 확정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1340000" y="4770000"/>
            <a:ext cx="540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50" b="0" i="0">
                <a:solidFill>
                  <a:srgbClr val="888899"/>
                </a:solidFill>
              </a:rPr>
              <a:t>금요일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32000" y="5688000"/>
            <a:ext cx="11448000" cy="503999"/>
          </a:xfrm>
          <a:prstGeom prst="rect">
            <a:avLst/>
          </a:prstGeom>
          <a:solidFill>
            <a:srgbClr val="1A2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40000" y="5724000"/>
            <a:ext cx="11232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</a:rPr>
              <a:t>⚠ 담당자 배정 필요: 위 실행 항목의 담당자와 최종 승인자를 W5 시작 전 확정 요청. 미배정 항목은 주간 보고서 다음 버전에서 "미실행"으로 표기됩니다.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